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9" r:id="rId3"/>
    <p:sldId id="275" r:id="rId4"/>
    <p:sldId id="271" r:id="rId5"/>
    <p:sldId id="280" r:id="rId6"/>
    <p:sldId id="272" r:id="rId7"/>
    <p:sldId id="284" r:id="rId8"/>
    <p:sldId id="285" r:id="rId9"/>
    <p:sldId id="286" r:id="rId10"/>
    <p:sldId id="287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78" r:id="rId20"/>
    <p:sldId id="279" r:id="rId21"/>
    <p:sldId id="267" r:id="rId22"/>
    <p:sldId id="276" r:id="rId23"/>
    <p:sldId id="268" r:id="rId24"/>
    <p:sldId id="293" r:id="rId25"/>
    <p:sldId id="292" r:id="rId26"/>
    <p:sldId id="289" r:id="rId27"/>
    <p:sldId id="290" r:id="rId28"/>
    <p:sldId id="294" r:id="rId29"/>
    <p:sldId id="305" r:id="rId30"/>
    <p:sldId id="302" r:id="rId31"/>
    <p:sldId id="298" r:id="rId32"/>
    <p:sldId id="300" r:id="rId33"/>
    <p:sldId id="299" r:id="rId34"/>
    <p:sldId id="301" r:id="rId35"/>
    <p:sldId id="296" r:id="rId36"/>
    <p:sldId id="297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9070" autoAdjust="0"/>
  </p:normalViewPr>
  <p:slideViewPr>
    <p:cSldViewPr snapToGrid="0">
      <p:cViewPr varScale="1">
        <p:scale>
          <a:sx n="102" d="100"/>
          <a:sy n="102" d="100"/>
        </p:scale>
        <p:origin x="252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8AA7C-ECC3-44EE-86F8-6B664C4DC5B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003C5-0F92-45A3-AF7A-25F1C715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10708867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cbi.nlm.nih.gov/pubmed/6752426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4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83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0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0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6A4AD"/>
                </a:solidFill>
                <a:latin typeface="inherit"/>
              </a:rPr>
              <a:t>r</a:t>
            </a:r>
            <a:r>
              <a:rPr lang="en-US" sz="1200" b="0" u="none" strike="noStrike" dirty="0" smtClean="0">
                <a:solidFill>
                  <a:srgbClr val="46A4AD"/>
                </a:solidFill>
                <a:effectLst/>
                <a:latin typeface="inherit"/>
              </a:rPr>
              <a:t>s1147707, located in promoter region of FSTL1, is a cis-</a:t>
            </a:r>
            <a:r>
              <a:rPr lang="en-US" sz="1200" b="0" u="none" strike="noStrike" dirty="0" err="1" smtClean="0">
                <a:solidFill>
                  <a:srgbClr val="46A4AD"/>
                </a:solidFill>
                <a:effectLst/>
                <a:latin typeface="inherit"/>
              </a:rPr>
              <a:t>eQTL</a:t>
            </a:r>
            <a:r>
              <a:rPr lang="en-US" sz="1200" b="0" u="none" strike="noStrike" dirty="0" smtClean="0">
                <a:solidFill>
                  <a:srgbClr val="46A4AD"/>
                </a:solidFill>
                <a:effectLst/>
                <a:latin typeface="inherit"/>
              </a:rPr>
              <a:t> based on </a:t>
            </a:r>
            <a:r>
              <a:rPr lang="en-US" sz="1200" b="0" u="none" strike="noStrike" dirty="0" err="1" smtClean="0">
                <a:solidFill>
                  <a:srgbClr val="46A4AD"/>
                </a:solidFill>
                <a:effectLst/>
                <a:latin typeface="inherit"/>
              </a:rPr>
              <a:t>GTEx</a:t>
            </a:r>
            <a:r>
              <a:rPr lang="en-US" sz="1200" b="0" u="none" strike="noStrike" dirty="0" smtClean="0">
                <a:solidFill>
                  <a:srgbClr val="46A4AD"/>
                </a:solidFill>
                <a:effectLst/>
                <a:latin typeface="inherit"/>
              </a:rPr>
              <a:t> project, meanwhile,</a:t>
            </a:r>
            <a:r>
              <a:rPr lang="en-US" sz="1200" dirty="0" smtClean="0">
                <a:solidFill>
                  <a:srgbClr val="46A4AD"/>
                </a:solidFill>
                <a:latin typeface="inherit"/>
              </a:rPr>
              <a:t> r</a:t>
            </a:r>
            <a:r>
              <a:rPr lang="en-US" sz="1200" b="0" u="none" strike="noStrike" dirty="0" smtClean="0">
                <a:solidFill>
                  <a:srgbClr val="46A4AD"/>
                </a:solidFill>
                <a:effectLst/>
                <a:latin typeface="inherit"/>
              </a:rPr>
              <a:t>s1147707 is identified by GWAS to be associated with blood pressure.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-type inhibitors represent the most studied canonical proteinase inhibitors.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inhibitors are extremely variable at their reactive sites. However, some regularity prevails such as the presence of lysine at position P1 indicating strong inhibition of trypsin [(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PUBMED:10708867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inhibitor has six cysteine residues engaged in disulfide bonds arranged as shown in the following schematic representation: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+------------------+</a:t>
            </a:r>
            <a:br>
              <a:rPr lang="en-US" dirty="0" smtClean="0"/>
            </a:br>
            <a:r>
              <a:rPr lang="en-US" dirty="0" smtClean="0"/>
              <a:t>| |</a:t>
            </a:r>
            <a:br>
              <a:rPr lang="en-US" dirty="0" smtClean="0"/>
            </a:br>
            <a:r>
              <a:rPr lang="en-US" dirty="0" smtClean="0"/>
              <a:t>*******************|***</a:t>
            </a:r>
            <a:br>
              <a:rPr lang="en-US" dirty="0" smtClean="0"/>
            </a:br>
            <a:r>
              <a:rPr lang="en-US" dirty="0" err="1" smtClean="0"/>
              <a:t>xxxxxxxxCxxxxxxCx#xxxxxCxxxxxxxxxxCxxCxxxxxxxxxxxxxxxxxC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| | | |</a:t>
            </a:r>
            <a:br>
              <a:rPr lang="en-US" dirty="0" smtClean="0"/>
            </a:br>
            <a:r>
              <a:rPr lang="en-US" dirty="0" smtClean="0"/>
              <a:t>| +-------------|-----------------+</a:t>
            </a:r>
            <a:br>
              <a:rPr lang="en-US" dirty="0" smtClean="0"/>
            </a:br>
            <a:r>
              <a:rPr lang="en-US" dirty="0" smtClean="0"/>
              <a:t>+----------------------------+</a:t>
            </a:r>
            <a:br>
              <a:rPr lang="en-US" dirty="0" smtClean="0"/>
            </a:br>
            <a:r>
              <a:rPr lang="en-US" dirty="0" smtClean="0"/>
              <a:t>'C': conserved cysteine involved in a disulfide bond.</a:t>
            </a:r>
            <a:br>
              <a:rPr lang="en-US" dirty="0" smtClean="0"/>
            </a:br>
            <a:r>
              <a:rPr lang="en-US" dirty="0" smtClean="0"/>
              <a:t>'#': active site residue.</a:t>
            </a:r>
            <a:br>
              <a:rPr lang="en-US" dirty="0" smtClean="0"/>
            </a:br>
            <a:r>
              <a:rPr lang="en-US" dirty="0" smtClean="0"/>
              <a:t>'*': position of the pattern.</a:t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structure of classical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domains consists of a central alpha helix, which is inserted between two beta-strands and a third that is toward the C terminus [(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PUBMED:6752426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)]. The reactive site P1 and the conformation of the reactive site loop is structurally highly conserved, similar to the canonical conformation of small serine proteinase inhibitors.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C456B-ED2D-4C8D-847E-9CF1DB08F1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8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With our new method, we identified 20 genes which are potential T2D associated genes.  5 of them have been identified in previous GWAS study and 7 of them are GWAS identified orthologous genes.  9 of them are UK-biobank significant T2D genes (without validation yet).  In this study, we are going to validate MTMR4, KIF2C, CCDCC33, MYH6 and COL2A1 with molecular and cellular approach.  We selected these 5 genes since they are not novel genes and have certain evidence from UK-biobank (without validation yet).  When we finish this project, 1) we validated our findings 2) we validated UK-biobank findings.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769B3-173F-4622-9A56-67A7395B28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3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Hereditary hemochromatosis is a genetic disorder characterized by excessive iron (Fe) accumulation that results in tissue damage. Manifestations can include systemic symptoms, liver disorders, cardiomyopathy, diabetes, erectile dysfunction, 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arthropathy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Diagnosis is by elevated serum ferritin, iron, and transferrin saturation levels and confirmed by a gene assay. Treatment is usually with serial phlebotomies. The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common clinical symptoms are skin bronzing and liver diseases.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0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7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4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7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7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5362A-957C-45B0-8AAD-916E8FCC2D29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4SAK7vgfUo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www.ncbi.nlm.nih.gov/projects/SNP/snp_ref.cgi?rs=rs13879816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ncbi.nlm.nih.gov/projects/SNP/snp_ref.cgi?rs=rs200530287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://www.ncbi.nlm.nih.gov/projects/SNP/snp_ref.cgi?rs=rs61742345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hyperlink" Target="http://www.ncbi.nlm.nih.gov/projects/SNP/snp_ref.cgi?rs=rs61740436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hyperlink" Target="http://www.ncbi.nlm.nih.gov/projects/SNP/snp_ref.cgi?rs=rs141377491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://www.ncbi.nlm.nih.gov/projects/SNP/snp_ref.cgi?rs=rs183891875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://www.ncbi.nlm.nih.gov/projects/SNP/snp_ref.cgi?rs=rs14843780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DNA_methylation" TargetMode="Externa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030" y="2385159"/>
            <a:ext cx="1103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Mapping Hemochromatosis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Approach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the Marshfield Clinic Personalized Medicine Research Project (PMRP)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03/13/2019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2052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964" y="76200"/>
            <a:ext cx="121153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Scan benefits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57350" y="876658"/>
            <a:ext cx="8439150" cy="5028842"/>
            <a:chOff x="1600200" y="914400"/>
            <a:chExt cx="8915400" cy="5591175"/>
          </a:xfrm>
        </p:grpSpPr>
        <p:grpSp>
          <p:nvGrpSpPr>
            <p:cNvPr id="3" name="Group 2"/>
            <p:cNvGrpSpPr/>
            <p:nvPr/>
          </p:nvGrpSpPr>
          <p:grpSpPr>
            <a:xfrm>
              <a:off x="1724026" y="1066799"/>
              <a:ext cx="7877173" cy="5438776"/>
              <a:chOff x="1600201" y="0"/>
              <a:chExt cx="9049969" cy="6801080"/>
            </a:xfrm>
          </p:grpSpPr>
          <p:pic>
            <p:nvPicPr>
              <p:cNvPr id="29698" name="Picture 2" descr="C:\Users\schrodis\Desktop\Projects\2ALOF\2locus_r10_power_13nov201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1" y="76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99" name="Picture 3" descr="C:\Users\schrodis\Desktop\Projects\2ALOF\2locus_power_r20_13Nov20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76200"/>
                <a:ext cx="2929985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0" name="Picture 4" descr="C:\Users\schrodis\Desktop\Projects\2ALOF\2locus_power_r10_13nov2017b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00" y="0"/>
                <a:ext cx="3030170" cy="327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1" name="Picture 5" descr="C:\Users\schrodis\Desktop\Projects\2ALOF\2locus_power_r40_13nov2017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621" y="3505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2" name="Picture 6" descr="C:\Users\schrodis\Desktop\Projects\2ALOF\2locus_power_r40_13nov2017b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3505200"/>
                <a:ext cx="2815511" cy="3246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3" name="Picture 7" descr="C:\Users\schrodis\Desktop\Projects\2ALOF\2locus_power_r5_13nov2017c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3505200"/>
                <a:ext cx="3048000" cy="329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/>
            <p:cNvCxnSpPr/>
            <p:nvPr/>
          </p:nvCxnSpPr>
          <p:spPr>
            <a:xfrm>
              <a:off x="1600200" y="9144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00200" y="9906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160989" y="171191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72075" y="1945688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282455" y="2062576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987421" y="470808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8900664" y="6103079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141123" y="4443895"/>
              <a:ext cx="253068" cy="2641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269062" y="6142376"/>
            <a:ext cx="970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approach always has higher power to identify the associated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875971"/>
            <a:ext cx="12021457" cy="4220029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</a:t>
            </a:r>
            <a:r>
              <a:rPr lang="en-US" sz="2400" b="1" dirty="0">
                <a:solidFill>
                  <a:srgbClr val="FF0000"/>
                </a:solidFill>
              </a:rPr>
              <a:t>10,000</a:t>
            </a:r>
            <a:r>
              <a:rPr lang="en-US" sz="2400" dirty="0"/>
              <a:t>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ICD9</a:t>
            </a:r>
            <a:r>
              <a:rPr lang="en-US" sz="2400" dirty="0"/>
              <a:t>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</a:t>
            </a:r>
            <a:r>
              <a:rPr lang="en-US" sz="2400" dirty="0" smtClean="0"/>
              <a:t>disorder</a:t>
            </a:r>
            <a:r>
              <a:rPr lang="en-US" sz="2400" dirty="0"/>
              <a:t> </a:t>
            </a:r>
            <a:r>
              <a:rPr lang="en-US" sz="2400" dirty="0" smtClean="0"/>
              <a:t>(ii</a:t>
            </a:r>
            <a:r>
              <a:rPr lang="en-US" sz="2400" dirty="0"/>
              <a:t>) hereditary hemochromatosis, (iii) </a:t>
            </a:r>
            <a:r>
              <a:rPr lang="en-US" sz="2400" dirty="0" smtClean="0"/>
              <a:t>unspecified </a:t>
            </a:r>
            <a:r>
              <a:rPr lang="en-US" sz="2400" dirty="0"/>
              <a:t>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b="1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14" y="315684"/>
            <a:ext cx="10729685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Hemochromatosis Genes using a Novel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PMRP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53457" y="13062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53457" y="13824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317213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20956"/>
              </p:ext>
            </p:extLst>
          </p:nvPr>
        </p:nvGraphicFramePr>
        <p:xfrm>
          <a:off x="7442835" y="2143127"/>
          <a:ext cx="4316730" cy="24289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9387">
                  <a:extLst>
                    <a:ext uri="{9D8B030D-6E8A-4147-A177-3AD203B41FA5}">
                      <a16:colId xmlns:a16="http://schemas.microsoft.com/office/drawing/2014/main" val="1267459720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039364401"/>
                    </a:ext>
                  </a:extLst>
                </a:gridCol>
                <a:gridCol w="1241059">
                  <a:extLst>
                    <a:ext uri="{9D8B030D-6E8A-4147-A177-3AD203B41FA5}">
                      <a16:colId xmlns:a16="http://schemas.microsoft.com/office/drawing/2014/main" val="999801499"/>
                    </a:ext>
                  </a:extLst>
                </a:gridCol>
                <a:gridCol w="827374">
                  <a:extLst>
                    <a:ext uri="{9D8B030D-6E8A-4147-A177-3AD203B41FA5}">
                      <a16:colId xmlns:a16="http://schemas.microsoft.com/office/drawing/2014/main" val="83901045"/>
                    </a:ext>
                  </a:extLst>
                </a:gridCol>
              </a:tblGrid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CHR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</a:t>
                      </a:r>
                      <a:r>
                        <a:rPr lang="en-US" sz="2000" baseline="30000">
                          <a:effectLst/>
                        </a:rPr>
                        <a:t>#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98707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HFE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1.29×10</a:t>
                      </a:r>
                      <a:r>
                        <a:rPr lang="en-US" sz="2000" baseline="30000">
                          <a:effectLst/>
                        </a:rPr>
                        <a:t>−8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0124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FGF6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1.99×10</a:t>
                      </a:r>
                      <a:r>
                        <a:rPr lang="en-US" sz="2000" baseline="30000">
                          <a:effectLst/>
                        </a:rPr>
                        <a:t>−6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074438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KRTAP15-1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7.55×10</a:t>
                      </a:r>
                      <a:r>
                        <a:rPr lang="en-US" sz="2000" baseline="30000">
                          <a:effectLst/>
                        </a:rPr>
                        <a:t>−5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6.78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8972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XKR7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1.18×10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43.6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897320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CABLES2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08125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THOC5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1.38×10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6.24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01344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0" y="1066800"/>
            <a:ext cx="6945407" cy="5833414"/>
            <a:chOff x="533400" y="1066800"/>
            <a:chExt cx="6945407" cy="5833414"/>
          </a:xfrm>
        </p:grpSpPr>
        <p:grpSp>
          <p:nvGrpSpPr>
            <p:cNvPr id="2" name="Group 1"/>
            <p:cNvGrpSpPr/>
            <p:nvPr/>
          </p:nvGrpSpPr>
          <p:grpSpPr>
            <a:xfrm>
              <a:off x="533400" y="1066800"/>
              <a:ext cx="6945407" cy="5833414"/>
              <a:chOff x="2362200" y="901988"/>
              <a:chExt cx="6945407" cy="5833414"/>
            </a:xfrm>
          </p:grpSpPr>
          <p:pic>
            <p:nvPicPr>
              <p:cNvPr id="4098" name="Picture 2" descr="C:\Users\schrodis\Desktop\Iron\Blood Submission\Figure1-1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1" t="14127" r="6846" b="35079"/>
              <a:stretch/>
            </p:blipFill>
            <p:spPr bwMode="auto">
              <a:xfrm>
                <a:off x="2362200" y="901988"/>
                <a:ext cx="6945407" cy="5833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Oval 4"/>
              <p:cNvSpPr/>
              <p:nvPr/>
            </p:nvSpPr>
            <p:spPr>
              <a:xfrm>
                <a:off x="5410200" y="1600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858000" y="26670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 flipV="1">
              <a:off x="4838619" y="2984211"/>
              <a:ext cx="190581" cy="2102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258964" y="3878374"/>
              <a:ext cx="190581" cy="21026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7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25" y="42513"/>
            <a:ext cx="6688765" cy="715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5" y="762000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0736" y="10792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5336" y="2362199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4169735" y="126391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41135" y="254686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693876" y="1674426"/>
            <a:ext cx="52840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FGF6</a:t>
            </a:r>
          </a:p>
          <a:p>
            <a:endParaRPr lang="en-US" sz="2000" b="1" dirty="0" smtClean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Fibroblast </a:t>
            </a:r>
            <a:r>
              <a:rPr lang="en-US" sz="2000" b="1" dirty="0">
                <a:solidFill>
                  <a:srgbClr val="333333"/>
                </a:solidFill>
                <a:latin typeface="Helvetica W01 Roman"/>
              </a:rPr>
              <a:t>Growth Factor </a:t>
            </a:r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6</a:t>
            </a:r>
          </a:p>
          <a:p>
            <a:endParaRPr lang="en-US" sz="2000" b="1" dirty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Heparin-Binding Growth Factor 6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 Secretory-Transforming Protein </a:t>
            </a:r>
            <a:r>
              <a:rPr lang="en-US" sz="2000" b="1" i="0" dirty="0" smtClean="0">
                <a:solidFill>
                  <a:srgbClr val="FF0000"/>
                </a:solidFill>
                <a:effectLst/>
                <a:latin typeface="Helvetica W01 Roman"/>
              </a:rPr>
              <a:t>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14" name="Right Arrow 13"/>
          <p:cNvSpPr/>
          <p:nvPr/>
        </p:nvSpPr>
        <p:spPr>
          <a:xfrm>
            <a:off x="6109022" y="2113524"/>
            <a:ext cx="183243" cy="114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97681" y="4426635"/>
            <a:ext cx="736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Girelli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Heparin: a potent inhibitor of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expression in vitro and in vivo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Blood 2011;117:997-1004.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8498213" y="3327901"/>
            <a:ext cx="274566" cy="140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6" y="0"/>
            <a:ext cx="9869714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evolution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biological function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72886" y="609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2886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2886" y="8382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15" y="762965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979" r="36229" b="65610"/>
          <a:stretch/>
        </p:blipFill>
        <p:spPr>
          <a:xfrm>
            <a:off x="380095" y="2339228"/>
            <a:ext cx="6242515" cy="3425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8400" y="5799910"/>
            <a:ext cx="4949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Protein-protein interactions </a:t>
            </a:r>
            <a:r>
              <a:rPr lang="en-US" sz="2000" b="1" dirty="0">
                <a:solidFill>
                  <a:schemeClr val="tx2"/>
                </a:solidFill>
              </a:rPr>
              <a:t>suggest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subnetwork</a:t>
            </a:r>
          </a:p>
        </p:txBody>
      </p:sp>
      <p:sp>
        <p:nvSpPr>
          <p:cNvPr id="5" name="Oval 4"/>
          <p:cNvSpPr/>
          <p:nvPr/>
        </p:nvSpPr>
        <p:spPr>
          <a:xfrm>
            <a:off x="380095" y="2190930"/>
            <a:ext cx="4284371" cy="15010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1509" y="3192270"/>
            <a:ext cx="2405914" cy="99937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5968" y="2252086"/>
            <a:ext cx="364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Stage I: fundamental genes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4444" y="3181499"/>
            <a:ext cx="296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Stage II: Regulatory Genes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-31378"/>
            <a:ext cx="10820400" cy="8683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Dose-Dependent FGF-6 Impact on Intracellular Iron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98600" y="6845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98600" y="7607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82913" y="836984"/>
            <a:ext cx="6007100" cy="5892916"/>
            <a:chOff x="0" y="836984"/>
            <a:chExt cx="6007100" cy="5892916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836984"/>
              <a:ext cx="5956300" cy="5892916"/>
              <a:chOff x="419100" y="870910"/>
              <a:chExt cx="5956300" cy="589291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9100" y="1549400"/>
                <a:ext cx="546100" cy="6649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752600" y="965200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43450" y="9889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670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65455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7" y="870910"/>
                <a:ext cx="5497373" cy="5892916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36600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626713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9600" y="3972316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48787" y="401850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32000" y="1277094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667250" y="135329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020317" y="415727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831487" y="4304746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1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94347"/>
            <a:ext cx="10221912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FGF-6 and FGF6 Transcriptional Regulation of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6" y="104133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135346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8461" y="5221014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13215" y="3007882"/>
            <a:ext cx="177229" cy="94003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43791" y="3947915"/>
            <a:ext cx="117298" cy="31090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6055" y="5306975"/>
            <a:ext cx="711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Confirmed: FGF-6 could transcriptional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egulate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8003569" y="5976960"/>
            <a:ext cx="632431" cy="256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59561" y="6438625"/>
            <a:ext cx="5724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the biological Function of each variants?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76200"/>
            <a:ext cx="11183258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Evaluation of Three</a:t>
            </a:r>
            <a:r>
              <a:rPr lang="en-US" sz="3200" b="1" i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FGF6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" y="1369266"/>
            <a:ext cx="10636407" cy="45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07772" y="6130234"/>
            <a:ext cx="639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40230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357"/>
            <a:ext cx="107823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Transcription Compared to Wildtype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06087"/>
            <a:ext cx="4802648" cy="44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5030282" cy="46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80985" y="1461455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985" y="1433285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17861" y="4880224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07653" y="4002315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631112" y="6328229"/>
            <a:ext cx="5560888" cy="689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+mn-lt"/>
                <a:cs typeface="Aharoni" panose="02010803020104030203" pitchFamily="2" charset="-79"/>
              </a:rPr>
              <a:t>Transfect FGF6 and variants into different cell lines</a:t>
            </a:r>
            <a:endParaRPr lang="en-US" sz="2000" dirty="0">
              <a:solidFill>
                <a:schemeClr val="tx2"/>
              </a:solidFill>
              <a:latin typeface="+mn-lt"/>
              <a:cs typeface="Aharoni" panose="02010803020104030203" pitchFamily="2" charset="-79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22914" y="4372187"/>
            <a:ext cx="180574" cy="4052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30021" y="4777483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71114" y="4372187"/>
            <a:ext cx="237886" cy="31282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10825"/>
            <a:ext cx="9372600" cy="55043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41813" y="372625"/>
            <a:ext cx="10172699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Reduced Attenuation of Iron Uptake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33650" y="432435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33700" y="3962975"/>
            <a:ext cx="742950" cy="509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4720212"/>
            <a:ext cx="438150" cy="318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7725" y="3494146"/>
            <a:ext cx="1581150" cy="13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14450" y="180975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28163" y="182880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8431" y="157220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1494970"/>
            <a:ext cx="4105019" cy="2529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5122" y="484806"/>
            <a:ext cx="7441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Hemochromatosis: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symptoms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458" r="9518"/>
          <a:stretch/>
        </p:blipFill>
        <p:spPr>
          <a:xfrm>
            <a:off x="521888" y="4136179"/>
            <a:ext cx="4310743" cy="2489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2631" y="3054992"/>
            <a:ext cx="7192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Skin bronzing or hyperpigmentation (70%)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  <a:hlinkClick r:id="rId5"/>
              </a:rPr>
              <a:t>Liver disease </a:t>
            </a: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(hepatomegaly, 13%; cirrhosis, 13%)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Diabetes mellitus (48%)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err="1" smtClean="0">
                <a:solidFill>
                  <a:srgbClr val="2A2A2A"/>
                </a:solidFill>
                <a:effectLst/>
                <a:latin typeface="proxima_nova_rgregular"/>
              </a:rPr>
              <a:t>Arthropathy</a:t>
            </a:r>
            <a:endParaRPr lang="en-US" sz="2400" b="0" i="0" dirty="0" smtClean="0">
              <a:solidFill>
                <a:srgbClr val="2A2A2A"/>
              </a:solidFill>
              <a:effectLst/>
              <a:latin typeface="proxima_nova_rg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Amenorrhea, impotence, hypogonadism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2173" y="6369186"/>
            <a:ext cx="657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Grey’s Anatomy</a:t>
            </a:r>
            <a:r>
              <a:rPr lang="en-US" dirty="0" smtClean="0">
                <a:solidFill>
                  <a:srgbClr val="7030A0"/>
                </a:solidFill>
              </a:rPr>
              <a:t>: https://www.youtube.com/watch?v=H4SAK7vgfUo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2631" y="1494970"/>
            <a:ext cx="7359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Hereditary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hemochromatosis (HH)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is a genetic disorder characterized by excessive iron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accumulation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that results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in multiple tissues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4973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1" y="1247775"/>
            <a:ext cx="10704895" cy="5005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643" y="167759"/>
            <a:ext cx="944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Low FGF6 expression and high iron deposition in liver cancer and systemic sclerosis (Immunohistochemistry, IHC)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244882" y="10953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44882" y="11715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300604" y="1313618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FGF-6 protein level </a:t>
            </a:r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9379875" y="1344395"/>
            <a:ext cx="2218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Ferritin protein level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11" y="1247775"/>
            <a:ext cx="10981614" cy="255270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4611" y="3901857"/>
            <a:ext cx="1098161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52334" y="1848207"/>
            <a:ext cx="605085" cy="3975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90042" y="4168383"/>
            <a:ext cx="648892" cy="2729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50274" y="4168383"/>
            <a:ext cx="496492" cy="36790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92821" y="1835348"/>
            <a:ext cx="795044" cy="4179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"/>
          <a:stretch/>
        </p:blipFill>
        <p:spPr bwMode="auto">
          <a:xfrm>
            <a:off x="1031875" y="1205576"/>
            <a:ext cx="10408354" cy="5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5000" y="1283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59182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359182" y="1295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0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26339"/>
              </p:ext>
            </p:extLst>
          </p:nvPr>
        </p:nvGraphicFramePr>
        <p:xfrm>
          <a:off x="515581" y="877589"/>
          <a:ext cx="8895546" cy="4464973"/>
        </p:xfrm>
        <a:graphic>
          <a:graphicData uri="http://schemas.openxmlformats.org/drawingml/2006/table">
            <a:tbl>
              <a:tblPr/>
              <a:tblGrid>
                <a:gridCol w="1482591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44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1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2A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2B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3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4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742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Name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Gene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6214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Protein Produced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03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Inheritance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45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Function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Organ Damage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Age of Onset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5714" y="146833"/>
            <a:ext cx="6380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Research contribution to clinical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39452"/>
              </p:ext>
            </p:extLst>
          </p:nvPr>
        </p:nvGraphicFramePr>
        <p:xfrm>
          <a:off x="9665899" y="863075"/>
          <a:ext cx="1567546" cy="5151246"/>
        </p:xfrm>
        <a:graphic>
          <a:graphicData uri="http://schemas.openxmlformats.org/drawingml/2006/table">
            <a:tbl>
              <a:tblPr/>
              <a:tblGrid>
                <a:gridCol w="1567546">
                  <a:extLst>
                    <a:ext uri="{9D8B030D-6E8A-4147-A177-3AD203B41FA5}">
                      <a16:colId xmlns:a16="http://schemas.microsoft.com/office/drawing/2014/main" val="231480654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Type 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04118"/>
                  </a:ext>
                </a:extLst>
              </a:tr>
              <a:tr h="863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FGF6-related </a:t>
                      </a:r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81810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83008"/>
                  </a:ext>
                </a:extLst>
              </a:tr>
              <a:tr h="68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Hepcidin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 and 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69782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CH recessive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3689"/>
                  </a:ext>
                </a:extLst>
              </a:tr>
              <a:tr h="1696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1341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6795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557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5581" y="5634524"/>
            <a:ext cx="6726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1. Identified a new </a:t>
            </a:r>
            <a:r>
              <a:rPr lang="en-US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substype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2. More understanding to hemochromatosis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3</a:t>
            </a:r>
            <a:r>
              <a:rPr lang="en-US" b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, potential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drug targets for the therapy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3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12" y="683603"/>
            <a:ext cx="3435063" cy="843824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Acknowledgements</a:t>
            </a:r>
            <a:endParaRPr lang="en-US" sz="3200" b="1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2673546" y="-581449"/>
            <a:ext cx="225020" cy="2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22" y="2286960"/>
            <a:ext cx="1406373" cy="1757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86228" y="4125303"/>
            <a:ext cx="1693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b="0" i="0" dirty="0" smtClean="0">
                <a:effectLst/>
                <a:latin typeface="inherit"/>
              </a:rPr>
              <a:t>Brent Olson, MRCI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52" y="2274948"/>
            <a:ext cx="1406373" cy="17579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79233" y="4111764"/>
            <a:ext cx="1645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Terrie 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Kitchner, MCRI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8653620" y="4125303"/>
            <a:ext cx="1729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Robert </a:t>
            </a:r>
            <a:r>
              <a:rPr lang="en-US" sz="1200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Strenn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, MCRI</a:t>
            </a:r>
            <a:endParaRPr 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77" y="2276334"/>
            <a:ext cx="1406373" cy="17579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60615" y="4111764"/>
            <a:ext cx="1566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Jeffrey Joyce, MCRI</a:t>
            </a:r>
            <a:endParaRPr lang="en-US" sz="1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2286960"/>
            <a:ext cx="1406373" cy="175796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35335" y="1964448"/>
            <a:ext cx="4941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Steven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Schrodi 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  Dr. Joseph 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J. </a:t>
            </a:r>
            <a:r>
              <a:rPr lang="en-US" sz="1200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Mazza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r>
              <a:rPr lang="en-US" sz="1200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Dr.Jennifer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K. Meece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123" y="181799"/>
            <a:ext cx="1406373" cy="17579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072" y="178770"/>
            <a:ext cx="1406373" cy="17579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4665" y="178770"/>
            <a:ext cx="1406373" cy="1757966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7" b="4842"/>
          <a:stretch/>
        </p:blipFill>
        <p:spPr bwMode="auto">
          <a:xfrm>
            <a:off x="3541822" y="4510207"/>
            <a:ext cx="1371091" cy="158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77484" y="6139863"/>
            <a:ext cx="153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Jiucun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 Wang</a:t>
            </a:r>
          </a:p>
          <a:p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Fudan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 University</a:t>
            </a:r>
          </a:p>
        </p:txBody>
      </p:sp>
      <p:pic>
        <p:nvPicPr>
          <p:cNvPr id="23" name="Picture 4" descr="Image result for judith smith madis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456" y="4474253"/>
            <a:ext cx="1520654" cy="16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736456" y="6178725"/>
            <a:ext cx="160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Times New Roman" panose="02020603050405020304" pitchFamily="18" charset="0"/>
              </a:defRPr>
            </a:lvl1pPr>
          </a:lstStyle>
          <a:p>
            <a:r>
              <a:rPr lang="en-US" dirty="0" smtClean="0"/>
              <a:t>Dr. </a:t>
            </a:r>
            <a:r>
              <a:rPr lang="en-US" dirty="0"/>
              <a:t>Judy Smith</a:t>
            </a:r>
          </a:p>
          <a:p>
            <a:r>
              <a:rPr lang="en-US" dirty="0"/>
              <a:t>UW-Madison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77" y="4455765"/>
            <a:ext cx="1459589" cy="160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99331" y="6178725"/>
            <a:ext cx="1754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Naren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Epperla</a:t>
            </a:r>
            <a:endParaRPr lang="en-US" sz="12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Ohio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State University</a:t>
            </a:r>
            <a:endParaRPr lang="en-US" sz="12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927" y="4548304"/>
            <a:ext cx="1363927" cy="16041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44986" y="6152431"/>
            <a:ext cx="180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Shuai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 Jiang</a:t>
            </a:r>
            <a:endParaRPr lang="en-US" sz="12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</a:rPr>
              <a:t>Fudan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1207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20" y="2376661"/>
            <a:ext cx="3782050" cy="3918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72" y="127136"/>
            <a:ext cx="5037227" cy="6710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3392" y="3374124"/>
            <a:ext cx="1573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u="none" strike="noStrike" dirty="0" smtClean="0">
                <a:solidFill>
                  <a:srgbClr val="46A4AD"/>
                </a:solidFill>
                <a:effectLst/>
                <a:latin typeface="inherit"/>
              </a:rPr>
              <a:t>rs1147707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4180" y="254238"/>
            <a:ext cx="530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B60000"/>
                </a:solidFill>
                <a:latin typeface="AdvOTa851a675.B"/>
              </a:rPr>
              <a:t>FSTL1 </a:t>
            </a:r>
            <a:r>
              <a:rPr lang="en-US" sz="2800" dirty="0" smtClean="0">
                <a:solidFill>
                  <a:srgbClr val="B60000"/>
                </a:solidFill>
                <a:latin typeface="AdvOTa851a675.B"/>
              </a:rPr>
              <a:t>and Rheumatoid Arthritis</a:t>
            </a:r>
            <a:endParaRPr lang="en-US" sz="28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179" y="976895"/>
            <a:ext cx="5981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222222"/>
                </a:solidFill>
                <a:latin typeface="Roboto"/>
              </a:rPr>
              <a:t>Follistatin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also known as </a:t>
            </a:r>
            <a:r>
              <a:rPr lang="en-US" dirty="0" err="1">
                <a:solidFill>
                  <a:srgbClr val="222222"/>
                </a:solidFill>
                <a:latin typeface="Roboto"/>
              </a:rPr>
              <a:t>activin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-binding protein is a protein that in humans is encoded by the FST gene. </a:t>
            </a:r>
            <a:r>
              <a:rPr lang="en-US" b="1" dirty="0" err="1">
                <a:solidFill>
                  <a:srgbClr val="222222"/>
                </a:solidFill>
                <a:latin typeface="Roboto"/>
              </a:rPr>
              <a:t>Follistatin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is an autocrine glycoprotein that is expressed in nearly all tissues of higher animals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41345" y="6191640"/>
            <a:ext cx="5564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data from GSE112658 (10 RA and 10 OA) shown FSTL1 is higher in RA compared with OA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368342" y="4271425"/>
            <a:ext cx="1702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6A4AD"/>
                </a:solidFill>
                <a:latin typeface="inherit"/>
              </a:rPr>
              <a:t>FSTL1/Mean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7283" t="9326" r="6472" b="6840"/>
          <a:stretch/>
        </p:blipFill>
        <p:spPr>
          <a:xfrm>
            <a:off x="586472" y="2376661"/>
            <a:ext cx="2401539" cy="37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3"/>
          <a:stretch/>
        </p:blipFill>
        <p:spPr>
          <a:xfrm>
            <a:off x="986319" y="1660614"/>
            <a:ext cx="10489946" cy="1061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19" y="2760645"/>
            <a:ext cx="10489946" cy="1016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316" r="6370"/>
          <a:stretch/>
        </p:blipFill>
        <p:spPr>
          <a:xfrm>
            <a:off x="986319" y="3908870"/>
            <a:ext cx="10481782" cy="948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6800" y="1933575"/>
            <a:ext cx="2362200" cy="6381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2018" y="1172544"/>
            <a:ext cx="2691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Follistatin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-N-terminal 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Domain-Like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8999" y="1933575"/>
            <a:ext cx="4237265" cy="638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320" y="3067050"/>
            <a:ext cx="737706" cy="638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91344" y="3067049"/>
            <a:ext cx="8384919" cy="63817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38999" y="3067049"/>
            <a:ext cx="1857376" cy="6381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57750" y="4181474"/>
            <a:ext cx="3733800" cy="6381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2069" y="2573356"/>
            <a:ext cx="23679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rs113155123 (E-&gt;</a:t>
            </a:r>
            <a:r>
              <a:rPr lang="en-US" sz="900" b="1" dirty="0" smtClean="0">
                <a:solidFill>
                  <a:srgbClr val="46A4AD"/>
                </a:solidFill>
                <a:latin typeface="inherit"/>
              </a:rPr>
              <a:t>G, Deleterious, WGAS)</a:t>
            </a:r>
            <a:endParaRPr lang="en-US" sz="900" b="1" dirty="0">
              <a:solidFill>
                <a:srgbClr val="46A4AD"/>
              </a:solidFill>
              <a:latin typeface="inheri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33800" y="2800349"/>
            <a:ext cx="1619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432884" y="2506444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6A4AD"/>
                </a:solidFill>
                <a:latin typeface="inherit"/>
              </a:rPr>
              <a:t>rs150197564 </a:t>
            </a:r>
            <a:r>
              <a:rPr lang="en-US" sz="1600" b="1" dirty="0" smtClean="0">
                <a:solidFill>
                  <a:srgbClr val="46A4AD"/>
                </a:solidFill>
                <a:latin typeface="inherit"/>
              </a:rPr>
              <a:t>(R&gt;C)</a:t>
            </a:r>
            <a:endParaRPr lang="en-US" sz="1600" b="1" dirty="0">
              <a:solidFill>
                <a:srgbClr val="46A4AD"/>
              </a:solidFill>
              <a:latin typeface="inheri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524" y="1300509"/>
            <a:ext cx="2307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46A4AD"/>
                </a:solidFill>
                <a:latin typeface="inherit"/>
              </a:rPr>
              <a:t>r</a:t>
            </a:r>
            <a:r>
              <a:rPr lang="en-US" sz="2000" b="1" u="none" strike="noStrike" dirty="0" smtClean="0">
                <a:solidFill>
                  <a:srgbClr val="46A4AD"/>
                </a:solidFill>
                <a:effectLst/>
                <a:latin typeface="inherit"/>
              </a:rPr>
              <a:t>s1147707 (</a:t>
            </a:r>
            <a:r>
              <a:rPr lang="en-US" sz="2000" b="1" u="none" strike="noStrike" dirty="0" err="1" smtClean="0">
                <a:solidFill>
                  <a:srgbClr val="46A4AD"/>
                </a:solidFill>
                <a:effectLst/>
                <a:latin typeface="inherit"/>
              </a:rPr>
              <a:t>eQTL</a:t>
            </a:r>
            <a:r>
              <a:rPr lang="en-US" sz="2000" b="1" u="none" strike="noStrike" dirty="0" smtClean="0">
                <a:solidFill>
                  <a:srgbClr val="46A4AD"/>
                </a:solidFill>
                <a:effectLst/>
                <a:latin typeface="inherit"/>
              </a:rPr>
              <a:t>)</a:t>
            </a:r>
            <a:endParaRPr lang="en-US" sz="20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86318" y="1743369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171959" y="2826563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59067" y="2581310"/>
            <a:ext cx="1245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>
                <a:solidFill>
                  <a:srgbClr val="46A4AD"/>
                </a:solidFill>
                <a:latin typeface="inherit"/>
              </a:rPr>
              <a:t>rs199863523 (N&gt;D)</a:t>
            </a:r>
            <a:endParaRPr lang="en-US" sz="900" b="1" dirty="0">
              <a:solidFill>
                <a:srgbClr val="46A4AD"/>
              </a:solidFill>
              <a:latin typeface="inheri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353300" y="2812236"/>
            <a:ext cx="129538" cy="2383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482838" y="1434950"/>
            <a:ext cx="12073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46A4AD"/>
                </a:solidFill>
                <a:latin typeface="inherit"/>
              </a:rPr>
              <a:t>rs374114238 </a:t>
            </a:r>
            <a:r>
              <a:rPr lang="en-US" sz="900" b="1" dirty="0" smtClean="0">
                <a:solidFill>
                  <a:srgbClr val="46A4AD"/>
                </a:solidFill>
                <a:latin typeface="inherit"/>
              </a:rPr>
              <a:t>(P&gt;A)</a:t>
            </a:r>
            <a:endParaRPr lang="en-US" sz="900" b="1" dirty="0">
              <a:solidFill>
                <a:srgbClr val="46A4AD"/>
              </a:solidFill>
              <a:latin typeface="inheri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896069" y="1684864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1286826" y="1700619"/>
            <a:ext cx="133585" cy="232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515598" y="1463513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>
                <a:solidFill>
                  <a:srgbClr val="46A4AD"/>
                </a:solidFill>
                <a:latin typeface="inherit"/>
              </a:rPr>
              <a:t>rs199556968 (D&gt;N)</a:t>
            </a:r>
            <a:endParaRPr lang="en-US" sz="900" b="1" dirty="0">
              <a:solidFill>
                <a:srgbClr val="46A4AD"/>
              </a:solidFill>
              <a:latin typeface="inheri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03250" y="2559218"/>
            <a:ext cx="16432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EFh_SPARC_FSTL1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84638" y="3696533"/>
            <a:ext cx="3384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Von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Willebrand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Factor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vWF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 type C 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Domain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885747" y="1172545"/>
            <a:ext cx="353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Kazal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ype Serine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rotease Inhibitors Domain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419198" y="2561396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EF-hand domain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567078" y="2798718"/>
            <a:ext cx="1301239" cy="25200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40882" y="3665845"/>
            <a:ext cx="3907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46A4AD"/>
                </a:solidFill>
                <a:latin typeface="inherit"/>
              </a:rPr>
              <a:t>rs754750214(E-&gt;K/Q)</a:t>
            </a:r>
            <a:endParaRPr lang="en-US" sz="1600" b="1" dirty="0">
              <a:solidFill>
                <a:srgbClr val="46A4AD"/>
              </a:solidFill>
              <a:latin typeface="inherit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227210" y="3953882"/>
            <a:ext cx="497440" cy="24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3140" y="5473005"/>
            <a:ext cx="102900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FSTL1 contains 4 important domains: </a:t>
            </a:r>
            <a:r>
              <a:rPr lang="en-US" sz="1400" dirty="0" err="1" smtClean="0">
                <a:solidFill>
                  <a:srgbClr val="46A4AD"/>
                </a:solidFill>
                <a:latin typeface="inherit"/>
              </a:rPr>
              <a:t>Follistatin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-N-terminal Domain, </a:t>
            </a:r>
            <a:r>
              <a:rPr lang="en-US" sz="1400" dirty="0" err="1" smtClean="0">
                <a:solidFill>
                  <a:srgbClr val="46A4AD"/>
                </a:solidFill>
                <a:latin typeface="inherit"/>
              </a:rPr>
              <a:t>Kazal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-type serine protease inhibitor domain, EF-hand domain, </a:t>
            </a:r>
            <a:r>
              <a:rPr lang="en-US" sz="1400" dirty="0" err="1" smtClean="0">
                <a:solidFill>
                  <a:srgbClr val="46A4AD"/>
                </a:solidFill>
                <a:latin typeface="inherit"/>
              </a:rPr>
              <a:t>vWF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 type C domain. </a:t>
            </a:r>
          </a:p>
          <a:p>
            <a:endParaRPr lang="en-US" sz="1400" dirty="0" smtClean="0">
              <a:solidFill>
                <a:srgbClr val="46A4AD"/>
              </a:solidFill>
              <a:latin typeface="inherit"/>
            </a:endParaRPr>
          </a:p>
          <a:p>
            <a:r>
              <a:rPr lang="en-US" sz="1400" dirty="0" err="1" smtClean="0">
                <a:solidFill>
                  <a:srgbClr val="46A4AD"/>
                </a:solidFill>
                <a:latin typeface="inherit"/>
              </a:rPr>
              <a:t>Follistatin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-N-terminal 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Domain binds to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activin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 and is a specific 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inhibitor 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of the biosynthesis and secretion of pituitary follicle stimulating hormone. </a:t>
            </a:r>
            <a:r>
              <a:rPr lang="en-US" sz="1400" dirty="0" err="1">
                <a:solidFill>
                  <a:srgbClr val="46A4AD"/>
                </a:solidFill>
                <a:latin typeface="inherit"/>
              </a:rPr>
              <a:t>Kazal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-type inhibitors represent the most studied canonical proteinase 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inhibitors. </a:t>
            </a:r>
            <a:r>
              <a:rPr lang="en-US" sz="1400" dirty="0" err="1" smtClean="0">
                <a:solidFill>
                  <a:srgbClr val="46A4AD"/>
                </a:solidFill>
                <a:latin typeface="inherit"/>
              </a:rPr>
              <a:t>vWF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 type C domain usually used to bind with other </a:t>
            </a:r>
            <a:r>
              <a:rPr lang="en-US" sz="1400" dirty="0" smtClean="0">
                <a:solidFill>
                  <a:srgbClr val="46A4AD"/>
                </a:solidFill>
                <a:latin typeface="inherit"/>
              </a:rPr>
              <a:t>proteins</a:t>
            </a:r>
            <a:r>
              <a:rPr lang="en-US" sz="1400" dirty="0">
                <a:solidFill>
                  <a:srgbClr val="46A4AD"/>
                </a:solidFill>
                <a:latin typeface="inherit"/>
              </a:rPr>
              <a:t>.</a:t>
            </a:r>
            <a:endParaRPr lang="en-US" sz="1400" dirty="0">
              <a:solidFill>
                <a:srgbClr val="46A4AD"/>
              </a:solidFill>
              <a:latin typeface="inheri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141" y="168795"/>
            <a:ext cx="9754593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 u="none" strike="noStrike" baseline="-25000" dirty="0" smtClean="0">
                <a:solidFill>
                  <a:srgbClr val="B60000"/>
                </a:solidFill>
                <a:latin typeface="AdvOTa851a675.B"/>
              </a:rPr>
              <a:t>Protein </a:t>
            </a:r>
            <a:r>
              <a:rPr lang="en-US" sz="4000" b="0" i="0" u="none" strike="noStrike" baseline="-25000" dirty="0" smtClean="0">
                <a:solidFill>
                  <a:srgbClr val="B60000"/>
                </a:solidFill>
                <a:latin typeface="AdvOTa851a675.B"/>
              </a:rPr>
              <a:t>sequence alignment for FSTL1 and  functional domains</a:t>
            </a:r>
            <a:endParaRPr lang="en-US" sz="8800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73141" y="1863725"/>
            <a:ext cx="950901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baseline="-25000" dirty="0" smtClean="0">
                <a:solidFill>
                  <a:srgbClr val="B60000"/>
                </a:solidFill>
                <a:latin typeface="AdvOTa851a675.B"/>
              </a:rPr>
              <a:t>Mus </a:t>
            </a:r>
            <a:r>
              <a:rPr lang="en-US" sz="1400" b="0" i="0" u="none" strike="noStrike" baseline="-25000" dirty="0" err="1" smtClean="0">
                <a:solidFill>
                  <a:srgbClr val="B60000"/>
                </a:solidFill>
                <a:latin typeface="AdvOTa851a675.B"/>
              </a:rPr>
              <a:t>musculus</a:t>
            </a:r>
            <a:endParaRPr lang="en-US" sz="4000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73142" y="2030839"/>
            <a:ext cx="954107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Homo sapiens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303" y="2187585"/>
            <a:ext cx="1023037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Pan troglodytes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885" y="2344319"/>
            <a:ext cx="987771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-25000" dirty="0">
                <a:solidFill>
                  <a:srgbClr val="B60000"/>
                </a:solidFill>
                <a:latin typeface="AdvOTa851a675.B"/>
              </a:rPr>
              <a:t>Puma </a:t>
            </a:r>
            <a:r>
              <a:rPr lang="en-US" sz="1400" baseline="-25000" dirty="0" err="1">
                <a:solidFill>
                  <a:srgbClr val="B60000"/>
                </a:solidFill>
                <a:latin typeface="AdvOTa851a675.B"/>
              </a:rPr>
              <a:t>concolor</a:t>
            </a:r>
            <a:endParaRPr lang="en-US" sz="1400" baseline="-25000" dirty="0">
              <a:solidFill>
                <a:srgbClr val="B60000"/>
              </a:solidFill>
              <a:latin typeface="AdvOTa851a675.B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0112" y="5065692"/>
            <a:ext cx="730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dvTimes"/>
              </a:rPr>
              <a:t>TGF-beta, CD14, DIP2A, TLR4, </a:t>
            </a:r>
            <a:r>
              <a:rPr lang="en-US" dirty="0" err="1" smtClean="0">
                <a:latin typeface="AdvTimes"/>
              </a:rPr>
              <a:t>Activin</a:t>
            </a:r>
            <a:r>
              <a:rPr lang="en-US" dirty="0" smtClean="0">
                <a:latin typeface="AdvTimes"/>
              </a:rPr>
              <a:t> A, </a:t>
            </a:r>
            <a:r>
              <a:rPr lang="en-US" dirty="0" err="1">
                <a:latin typeface="AdvTimes"/>
              </a:rPr>
              <a:t>Activin</a:t>
            </a:r>
            <a:r>
              <a:rPr lang="en-US" dirty="0">
                <a:latin typeface="AdvTimes"/>
              </a:rPr>
              <a:t> </a:t>
            </a:r>
            <a:r>
              <a:rPr lang="en-US" dirty="0" smtClean="0">
                <a:latin typeface="AdvTimes"/>
              </a:rPr>
              <a:t>B, </a:t>
            </a:r>
            <a:r>
              <a:rPr lang="en-US" dirty="0" err="1">
                <a:latin typeface="AdvTimes"/>
              </a:rPr>
              <a:t>Activin</a:t>
            </a:r>
            <a:r>
              <a:rPr lang="en-US" dirty="0">
                <a:latin typeface="AdvTimes"/>
              </a:rPr>
              <a:t> </a:t>
            </a:r>
            <a:r>
              <a:rPr lang="en-US" dirty="0" smtClean="0">
                <a:latin typeface="AdvTimes"/>
              </a:rPr>
              <a:t>AB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868318" y="503694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E4248"/>
                </a:solidFill>
                <a:latin typeface="Roboto"/>
                <a:hlinkClick r:id="rId6"/>
              </a:rPr>
              <a:t>(rs200530287)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847681" y="502759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E4248"/>
                </a:solidFill>
                <a:latin typeface="Roboto"/>
                <a:hlinkClick r:id="rId7"/>
              </a:rPr>
              <a:t>(rs138798165)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46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" y="590042"/>
            <a:ext cx="5523209" cy="59013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841398" y="1064029"/>
            <a:ext cx="5480537" cy="3940541"/>
            <a:chOff x="6630640" y="222164"/>
            <a:chExt cx="4415129" cy="304295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0136" y="234133"/>
              <a:ext cx="3945633" cy="303099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7570670" y="222164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513384" y="683575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067255" y="810648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560706" y="1426518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982572" y="1553591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982572" y="1731367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7501" y="1894460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039858" y="2171053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982572" y="3075387"/>
              <a:ext cx="469188" cy="1608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30640" y="537015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CREB1</a:t>
              </a:r>
              <a:endParaRPr lang="en-US" sz="1000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84475" y="105142"/>
            <a:ext cx="11110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What we found in Marshfield Clinic PMRP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Type 2 diabetes cohort 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64943" y="5079188"/>
            <a:ext cx="588931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With our new method, we identified 20 genes which are potential T2D associated genes.  5 of them have been identified in previous GWAS study and 7 of them are GWAS identified orthologous genes.  9 of them are UK-biobank significant T2D genes (without validation yet). </a:t>
            </a:r>
          </a:p>
          <a:p>
            <a:endParaRPr lang="en-US" sz="11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this study, we are going to validate MTMR4, KIF2C, CCDCC33, MYH6 and COL2A1 with molecular and cellular approach.  We selected these 5 genes since they are not novel genes and have certain evidence from UK-biobank (without validation yet).  When we finish this project, 1) we validated our findings 2) we validated UK-biobank findings. 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812" y="6422906"/>
            <a:ext cx="58893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Green circle indicates this genes have evidence to be involved in T2D signaling pathway (above figure is protein-protein interaction (PPI) between T2D genes)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16130" y="5803128"/>
            <a:ext cx="124691" cy="1679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5277" y="725588"/>
            <a:ext cx="124691" cy="1679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90406" y="4674895"/>
            <a:ext cx="124691" cy="1679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9727" y="4758867"/>
            <a:ext cx="124691" cy="1679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60688" y="798889"/>
            <a:ext cx="465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Symbol       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Pval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             UK-biobank     GWAS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0821" y="4530436"/>
            <a:ext cx="908305" cy="6733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9475" y="561888"/>
            <a:ext cx="908305" cy="73635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816" y="5669890"/>
            <a:ext cx="908305" cy="6733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54605" y="4477847"/>
            <a:ext cx="908305" cy="6733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153996" y="1042684"/>
            <a:ext cx="112909" cy="1802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699843" y="957846"/>
            <a:ext cx="908305" cy="673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9" y="957189"/>
            <a:ext cx="9602199" cy="934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3" y="1884218"/>
            <a:ext cx="9602199" cy="920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9" y="2839738"/>
            <a:ext cx="9611511" cy="906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9" y="3739243"/>
            <a:ext cx="9597551" cy="933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3" y="4693721"/>
            <a:ext cx="9602199" cy="9029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54780" y="1154430"/>
            <a:ext cx="5897880" cy="6944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19324" y="2088654"/>
            <a:ext cx="8720466" cy="68728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14674" y="684579"/>
            <a:ext cx="8281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Pleckstrin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Homology-Glucosyltransferases,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Rab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-like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GTPase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activators and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Myotubularins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domain (PH-GRAM)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42238" y="3016650"/>
            <a:ext cx="9597551" cy="68728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42237" y="3985166"/>
            <a:ext cx="9597551" cy="61827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56200" y="4918376"/>
            <a:ext cx="1529876" cy="61827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81648" y="2078600"/>
            <a:ext cx="5358139" cy="69212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51763" y="3011811"/>
            <a:ext cx="9588024" cy="70616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51763" y="3982148"/>
            <a:ext cx="8097037" cy="62129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81425" y="3973705"/>
            <a:ext cx="2366569" cy="629734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3"/>
          <a:stretch/>
        </p:blipFill>
        <p:spPr>
          <a:xfrm>
            <a:off x="6053462" y="4672450"/>
            <a:ext cx="4872362" cy="9101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7" y="5686981"/>
            <a:ext cx="4229437" cy="9371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45236" y="4886950"/>
            <a:ext cx="2294551" cy="674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42237" y="5894119"/>
            <a:ext cx="2419689" cy="674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925824" y="202528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PTP-MTMR4</a:t>
            </a:r>
            <a:endParaRPr lang="en-US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963486" y="2266980"/>
            <a:ext cx="295063" cy="190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08657" y="934073"/>
            <a:ext cx="295063" cy="190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925824" y="4429700"/>
            <a:ext cx="1287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Myotub</a:t>
            </a: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-related</a:t>
            </a:r>
            <a:endParaRPr lang="en-US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10991884" y="4160806"/>
            <a:ext cx="208448" cy="268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874216" y="5762806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FYVE Zinc Finger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9448800" y="5617970"/>
            <a:ext cx="274008" cy="124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0154820" y="187677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65713" y="279512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247790" y="3773546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9333902" y="466433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354706" y="279512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9149139" y="279512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168761" y="3974305"/>
            <a:ext cx="523889" cy="63548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9555324" y="4664337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0492584" y="4657523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0707411" y="4654034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821024" y="5685848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436807" y="5685848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694556" y="5685848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2029311" y="5685848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58634" y="-10975"/>
            <a:ext cx="1138965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i="0" u="none" strike="noStrike" baseline="-25000" dirty="0" smtClean="0">
                <a:solidFill>
                  <a:srgbClr val="B60000"/>
                </a:solidFill>
                <a:latin typeface="AdvOTa851a675.B"/>
              </a:rPr>
              <a:t>Figure 2. Protein sequence alignment for MTMR4 and  functional domains</a:t>
            </a:r>
            <a:endParaRPr lang="en-US" sz="8800" baseline="-25000" dirty="0"/>
          </a:p>
        </p:txBody>
      </p:sp>
      <p:sp>
        <p:nvSpPr>
          <p:cNvPr id="71" name="Rectangle 70"/>
          <p:cNvSpPr/>
          <p:nvPr/>
        </p:nvSpPr>
        <p:spPr>
          <a:xfrm>
            <a:off x="35118" y="869687"/>
            <a:ext cx="13484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Homo sapiens</a:t>
            </a:r>
          </a:p>
          <a:p>
            <a:pPr algn="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Pan troglodytes</a:t>
            </a:r>
          </a:p>
          <a:p>
            <a:pPr algn="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Pan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paniscus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Gorilla</a:t>
            </a:r>
          </a:p>
          <a:p>
            <a:pPr algn="r"/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Pongo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abelii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MTMR3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4430705" y="3751988"/>
            <a:ext cx="1793" cy="2104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8352639" y="5555954"/>
            <a:ext cx="274008" cy="124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705931" y="5738792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rs139338138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5946320" y="5596541"/>
            <a:ext cx="266653" cy="166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914596" y="5717803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rs759408312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00123" y="6606001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</a:rPr>
              <a:t>rs149445881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4233470" y="6606001"/>
            <a:ext cx="266653" cy="166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3201694" y="4692092"/>
            <a:ext cx="201459" cy="199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219324" y="4519158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</a:rPr>
              <a:t>rs758600036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955391" y="2023289"/>
            <a:ext cx="202392" cy="100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923539" y="1879940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rs202018897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53462" y="6130405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428BCA"/>
                </a:solidFill>
                <a:effectLst/>
                <a:latin typeface="Roboto"/>
                <a:hlinkClick r:id="rId9"/>
              </a:rPr>
              <a:t> (rs148437803)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17582" y="641316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BE4248"/>
                </a:solidFill>
                <a:effectLst/>
                <a:latin typeface="Roboto"/>
                <a:hlinkClick r:id="rId10"/>
              </a:rPr>
              <a:t>(rs183891875)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86453" y="616490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428BCA"/>
                </a:solidFill>
                <a:effectLst/>
                <a:latin typeface="Roboto"/>
                <a:hlinkClick r:id="rId11"/>
              </a:rPr>
              <a:t>(rs141377491)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064298" y="644550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428BCA"/>
                </a:solidFill>
                <a:effectLst/>
                <a:latin typeface="Roboto"/>
                <a:hlinkClick r:id="rId12"/>
              </a:rPr>
              <a:t>(rs61740436)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686601" y="6158873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428BCA"/>
                </a:solidFill>
                <a:effectLst/>
                <a:latin typeface="Roboto"/>
                <a:hlinkClick r:id="rId12"/>
              </a:rPr>
              <a:t>(rs61740436)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671530" y="645893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428BCA"/>
                </a:solidFill>
                <a:effectLst/>
                <a:latin typeface="Roboto"/>
                <a:hlinkClick r:id="rId13"/>
              </a:rPr>
              <a:t>(rs61742345)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4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409453"/>
            <a:ext cx="115173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Identification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and Validation of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DNA Methylation Biomarker for Glioblastoma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04/17/2019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5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10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23507" y="1340865"/>
            <a:ext cx="6703833" cy="2429857"/>
            <a:chOff x="2028530" y="1962150"/>
            <a:chExt cx="7403596" cy="2646320"/>
          </a:xfrm>
        </p:grpSpPr>
        <p:grpSp>
          <p:nvGrpSpPr>
            <p:cNvPr id="6" name="Group 5"/>
            <p:cNvGrpSpPr/>
            <p:nvPr/>
          </p:nvGrpSpPr>
          <p:grpSpPr>
            <a:xfrm>
              <a:off x="2028530" y="1962150"/>
              <a:ext cx="7403596" cy="2646320"/>
              <a:chOff x="209255" y="2628900"/>
              <a:chExt cx="7403596" cy="264632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0255" y="2738649"/>
                <a:ext cx="1962445" cy="90324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90"/>
              <a:stretch/>
            </p:blipFill>
            <p:spPr>
              <a:xfrm>
                <a:off x="209255" y="2628900"/>
                <a:ext cx="7403596" cy="2646320"/>
              </a:xfrm>
              <a:prstGeom prst="rect">
                <a:avLst/>
              </a:prstGeom>
            </p:spPr>
          </p:pic>
        </p:grpSp>
        <p:sp>
          <p:nvSpPr>
            <p:cNvPr id="7" name="Right Arrow 6"/>
            <p:cNvSpPr/>
            <p:nvPr/>
          </p:nvSpPr>
          <p:spPr>
            <a:xfrm>
              <a:off x="3116581" y="2052849"/>
              <a:ext cx="45719" cy="52387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3" y="3854002"/>
            <a:ext cx="6650272" cy="257681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18539" y="6430816"/>
            <a:ext cx="468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https://en.wikipedia.org/wiki/DNA_methylation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1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3"/>
          <a:stretch/>
        </p:blipFill>
        <p:spPr>
          <a:xfrm>
            <a:off x="3309091" y="895531"/>
            <a:ext cx="5322703" cy="571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6323" y="79924"/>
            <a:ext cx="898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 iron metabolism and iron homeostasis</a:t>
            </a:r>
            <a:r>
              <a:rPr lang="en-US" sz="2800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6967" y="3524496"/>
            <a:ext cx="6912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inherit"/>
              </a:rPr>
              <a:t>SLC40A1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6504" y="1679099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inherit"/>
              </a:rPr>
              <a:t>HAMP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5746" y="2682065"/>
            <a:ext cx="238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Intestinal mucosal cells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1794" y="1448266"/>
            <a:ext cx="2399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iver 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Regulation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49561" y="5977872"/>
            <a:ext cx="2289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Blood 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Transport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0872" y="3097563"/>
            <a:ext cx="168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Iron Absorption</a:t>
            </a:r>
          </a:p>
        </p:txBody>
      </p:sp>
      <p:sp>
        <p:nvSpPr>
          <p:cNvPr id="11" name="Oval 10"/>
          <p:cNvSpPr/>
          <p:nvPr/>
        </p:nvSpPr>
        <p:spPr>
          <a:xfrm>
            <a:off x="811658" y="2363056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533479" y="5581144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17706" y="1133003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021"/>
            <a:ext cx="6736306" cy="47322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44718" y="305471"/>
            <a:ext cx="10821970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best biomarkers for human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51" y="3580104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50283" y="1772458"/>
            <a:ext cx="5339430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 showed methylation abnormal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80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08" y="990400"/>
            <a:ext cx="6761336" cy="52605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/>
        </p:spPr>
      </p:pic>
      <p:sp>
        <p:nvSpPr>
          <p:cNvPr id="3" name="文本框 11"/>
          <p:cNvSpPr txBox="1"/>
          <p:nvPr/>
        </p:nvSpPr>
        <p:spPr>
          <a:xfrm>
            <a:off x="9865625" y="1073306"/>
            <a:ext cx="1745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1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1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65625" y="6499671"/>
            <a:ext cx="2383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npublished data</a:t>
            </a:r>
            <a:endParaRPr lang="en-US" sz="1200" dirty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73795" y="1673876"/>
            <a:ext cx="4253502" cy="2753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revealed cancer and normal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7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434687"/>
            <a:ext cx="10845578" cy="38178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3047" y="6324433"/>
            <a:ext cx="2383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npublished data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34806" y="458104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levels reveal long-term health status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0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69893"/>
            <a:ext cx="1115908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Multi-label Classification to Pan-cancer with Random Forest Method</a:t>
            </a:r>
            <a:endParaRPr lang="zh-CN" altLang="en-US" sz="23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93213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14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14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6017782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11 cancer and 22 status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6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CFABFC52-5463-5149-A269-299FBE46A877}"/>
              </a:ext>
            </a:extLst>
          </p:cNvPr>
          <p:cNvSpPr/>
          <p:nvPr/>
        </p:nvSpPr>
        <p:spPr>
          <a:xfrm rot="16200000">
            <a:off x="8224399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171E1E6-00AB-AE48-9B8C-F774082FA54E}"/>
              </a:ext>
            </a:extLst>
          </p:cNvPr>
          <p:cNvSpPr/>
          <p:nvPr/>
        </p:nvSpPr>
        <p:spPr>
          <a:xfrm rot="16200000">
            <a:off x="2283752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674F072-7BBE-5549-9BD7-A057DE1A4240}"/>
              </a:ext>
            </a:extLst>
          </p:cNvPr>
          <p:cNvSpPr/>
          <p:nvPr/>
        </p:nvSpPr>
        <p:spPr>
          <a:xfrm>
            <a:off x="1739861" y="4455670"/>
            <a:ext cx="8814084" cy="1267590"/>
          </a:xfrm>
          <a:prstGeom prst="rightArrow">
            <a:avLst>
              <a:gd name="adj1" fmla="val 50000"/>
              <a:gd name="adj2" fmla="val 52465"/>
            </a:avLst>
          </a:prstGeom>
          <a:gradFill>
            <a:gsLst>
              <a:gs pos="100000">
                <a:srgbClr val="00A499"/>
              </a:gs>
              <a:gs pos="0">
                <a:srgbClr val="00A499">
                  <a:alpha val="2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080225" y="380263"/>
            <a:ext cx="103236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stability and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plasticity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biomarker identification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B7122E5-7ED2-AE44-8573-E01F97302359}"/>
              </a:ext>
            </a:extLst>
          </p:cNvPr>
          <p:cNvSpPr/>
          <p:nvPr/>
        </p:nvSpPr>
        <p:spPr>
          <a:xfrm>
            <a:off x="4815840" y="3354680"/>
            <a:ext cx="2560320" cy="1246495"/>
          </a:xfrm>
          <a:custGeom>
            <a:avLst/>
            <a:gdLst>
              <a:gd name="connsiteX0" fmla="*/ 0 w 1893228"/>
              <a:gd name="connsiteY0" fmla="*/ 0 h 2682073"/>
              <a:gd name="connsiteX1" fmla="*/ 1893228 w 1893228"/>
              <a:gd name="connsiteY1" fmla="*/ 0 h 2682073"/>
              <a:gd name="connsiteX2" fmla="*/ 1893228 w 1893228"/>
              <a:gd name="connsiteY2" fmla="*/ 2682073 h 2682073"/>
              <a:gd name="connsiteX3" fmla="*/ 0 w 1893228"/>
              <a:gd name="connsiteY3" fmla="*/ 2682073 h 2682073"/>
              <a:gd name="connsiteX4" fmla="*/ 0 w 1893228"/>
              <a:gd name="connsiteY4" fmla="*/ 0 h 268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228" h="2682073">
                <a:moveTo>
                  <a:pt x="0" y="0"/>
                </a:moveTo>
                <a:lnTo>
                  <a:pt x="1893228" y="0"/>
                </a:lnTo>
                <a:lnTo>
                  <a:pt x="1893228" y="2682073"/>
                </a:lnTo>
                <a:lnTo>
                  <a:pt x="0" y="26820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492394">
              <a:lnSpc>
                <a:spcPct val="90000"/>
              </a:lnSpc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mRNA</a:t>
            </a:r>
          </a:p>
          <a:p>
            <a:pPr algn="ctr" defTabSz="492394">
              <a:lnSpc>
                <a:spcPct val="90000"/>
              </a:lnSpc>
            </a:pPr>
            <a:r>
              <a:rPr lang="en-US" sz="1600" b="1" dirty="0">
                <a:solidFill>
                  <a:srgbClr val="54585A"/>
                </a:solidFill>
                <a:latin typeface="Glacial Indifference" pitchFamily="2" charset="0"/>
              </a:rPr>
              <a:t/>
            </a:r>
            <a:br>
              <a:rPr lang="en-US" sz="1600" b="1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Molecule that carries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DNA “directions” for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protein synthesis</a:t>
            </a:r>
          </a:p>
          <a:p>
            <a:pPr algn="ctr" defTabSz="492394">
              <a:lnSpc>
                <a:spcPct val="90000"/>
              </a:lnSpc>
            </a:pPr>
            <a:endParaRPr lang="en-US" sz="1400" dirty="0">
              <a:solidFill>
                <a:srgbClr val="54585A"/>
              </a:solidFill>
              <a:latin typeface="Glacial Indifference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79A0E8-01E6-7041-BCB2-42FA7417EFB0}"/>
              </a:ext>
            </a:extLst>
          </p:cNvPr>
          <p:cNvSpPr/>
          <p:nvPr/>
        </p:nvSpPr>
        <p:spPr>
          <a:xfrm>
            <a:off x="7625397" y="3354680"/>
            <a:ext cx="2875952" cy="1064394"/>
          </a:xfrm>
          <a:custGeom>
            <a:avLst/>
            <a:gdLst>
              <a:gd name="connsiteX0" fmla="*/ 0 w 1893228"/>
              <a:gd name="connsiteY0" fmla="*/ 0 h 3426545"/>
              <a:gd name="connsiteX1" fmla="*/ 1893228 w 1893228"/>
              <a:gd name="connsiteY1" fmla="*/ 0 h 3426545"/>
              <a:gd name="connsiteX2" fmla="*/ 1893228 w 1893228"/>
              <a:gd name="connsiteY2" fmla="*/ 3426545 h 3426545"/>
              <a:gd name="connsiteX3" fmla="*/ 0 w 1893228"/>
              <a:gd name="connsiteY3" fmla="*/ 3426545 h 3426545"/>
              <a:gd name="connsiteX4" fmla="*/ 0 w 1893228"/>
              <a:gd name="connsiteY4" fmla="*/ 0 h 342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228" h="3426545">
                <a:moveTo>
                  <a:pt x="0" y="0"/>
                </a:moveTo>
                <a:lnTo>
                  <a:pt x="1893228" y="0"/>
                </a:lnTo>
                <a:lnTo>
                  <a:pt x="1893228" y="3426545"/>
                </a:lnTo>
                <a:lnTo>
                  <a:pt x="0" y="34265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Proteins</a:t>
            </a:r>
            <a:endParaRPr lang="en-US" sz="1600" b="1" dirty="0">
              <a:solidFill>
                <a:srgbClr val="54585A"/>
              </a:solidFill>
              <a:latin typeface="Glacial Indifference" pitchFamily="2" charset="0"/>
            </a:endParaRPr>
          </a:p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Primary functional and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structural molecules for all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biological processes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88082F-79F5-D740-B6C7-73D508445466}"/>
              </a:ext>
            </a:extLst>
          </p:cNvPr>
          <p:cNvSpPr/>
          <p:nvPr/>
        </p:nvSpPr>
        <p:spPr>
          <a:xfrm>
            <a:off x="1845249" y="3354680"/>
            <a:ext cx="2560320" cy="1064394"/>
          </a:xfrm>
          <a:custGeom>
            <a:avLst/>
            <a:gdLst>
              <a:gd name="connsiteX0" fmla="*/ 0 w 1838009"/>
              <a:gd name="connsiteY0" fmla="*/ 0 h 1424851"/>
              <a:gd name="connsiteX1" fmla="*/ 1838009 w 1838009"/>
              <a:gd name="connsiteY1" fmla="*/ 0 h 1424851"/>
              <a:gd name="connsiteX2" fmla="*/ 1838009 w 1838009"/>
              <a:gd name="connsiteY2" fmla="*/ 1424851 h 1424851"/>
              <a:gd name="connsiteX3" fmla="*/ 0 w 1838009"/>
              <a:gd name="connsiteY3" fmla="*/ 1424851 h 1424851"/>
              <a:gd name="connsiteX4" fmla="*/ 0 w 1838009"/>
              <a:gd name="connsiteY4" fmla="*/ 0 h 142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009" h="1424851">
                <a:moveTo>
                  <a:pt x="0" y="0"/>
                </a:moveTo>
                <a:lnTo>
                  <a:pt x="1838009" y="0"/>
                </a:lnTo>
                <a:lnTo>
                  <a:pt x="1838009" y="1424851"/>
                </a:lnTo>
                <a:lnTo>
                  <a:pt x="0" y="14248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DNA</a:t>
            </a:r>
            <a:endParaRPr lang="en-US" sz="1600" b="1" dirty="0">
              <a:solidFill>
                <a:srgbClr val="54585A"/>
              </a:solidFill>
              <a:latin typeface="Glacial Indifference" pitchFamily="2" charset="0"/>
            </a:endParaRPr>
          </a:p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Hereditary material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that encodes functional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biological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E5BF6-4D7E-6746-9876-0D330CA51F7D}"/>
              </a:ext>
            </a:extLst>
          </p:cNvPr>
          <p:cNvSpPr txBox="1"/>
          <p:nvPr/>
        </p:nvSpPr>
        <p:spPr>
          <a:xfrm>
            <a:off x="1739860" y="5514843"/>
            <a:ext cx="292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4585A"/>
                </a:solidFill>
                <a:latin typeface="Glacial Indifference" charset="0"/>
              </a:rPr>
              <a:t>one and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4FB30-D003-C441-8BDE-4C5FDBA07A09}"/>
              </a:ext>
            </a:extLst>
          </p:cNvPr>
          <p:cNvSpPr txBox="1"/>
          <p:nvPr/>
        </p:nvSpPr>
        <p:spPr>
          <a:xfrm>
            <a:off x="7625397" y="5484395"/>
            <a:ext cx="274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4585A"/>
                </a:solidFill>
                <a:latin typeface="Glacial Indifference" charset="0"/>
              </a:rPr>
              <a:t>repeat regularly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CEB41-DBBE-3544-B09C-A535DDBAE041}"/>
              </a:ext>
            </a:extLst>
          </p:cNvPr>
          <p:cNvCxnSpPr>
            <a:cxnSpLocks/>
          </p:cNvCxnSpPr>
          <p:nvPr/>
        </p:nvCxnSpPr>
        <p:spPr>
          <a:xfrm>
            <a:off x="4677889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6CAA55-691E-3840-B788-65EC7B569E59}"/>
              </a:ext>
            </a:extLst>
          </p:cNvPr>
          <p:cNvCxnSpPr>
            <a:cxnSpLocks/>
          </p:cNvCxnSpPr>
          <p:nvPr/>
        </p:nvCxnSpPr>
        <p:spPr>
          <a:xfrm>
            <a:off x="7615917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B321B0-9B51-F34A-999D-473A8815B44B}"/>
              </a:ext>
            </a:extLst>
          </p:cNvPr>
          <p:cNvCxnSpPr>
            <a:cxnSpLocks/>
          </p:cNvCxnSpPr>
          <p:nvPr/>
        </p:nvCxnSpPr>
        <p:spPr>
          <a:xfrm>
            <a:off x="1739861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6ACD30-FA81-B64C-905F-4518ABFA0C40}"/>
              </a:ext>
            </a:extLst>
          </p:cNvPr>
          <p:cNvCxnSpPr>
            <a:cxnSpLocks/>
          </p:cNvCxnSpPr>
          <p:nvPr/>
        </p:nvCxnSpPr>
        <p:spPr>
          <a:xfrm>
            <a:off x="10553944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C76466-FADE-0D47-94A6-21AFDF05FC7C}"/>
              </a:ext>
            </a:extLst>
          </p:cNvPr>
          <p:cNvSpPr txBox="1"/>
          <p:nvPr/>
        </p:nvSpPr>
        <p:spPr>
          <a:xfrm>
            <a:off x="1752669" y="4887136"/>
            <a:ext cx="803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lacial Indifference" pitchFamily="2" charset="0"/>
              </a:rPr>
              <a:t>From static to </a:t>
            </a:r>
            <a:r>
              <a:rPr lang="en-US" sz="3200" dirty="0" smtClean="0">
                <a:solidFill>
                  <a:schemeClr val="bg1"/>
                </a:solidFill>
                <a:latin typeface="Glacial Indifference" pitchFamily="2" charset="0"/>
              </a:rPr>
              <a:t>dynamic biomarkers</a:t>
            </a:r>
            <a:endParaRPr lang="en-US" sz="3200" dirty="0">
              <a:solidFill>
                <a:schemeClr val="bg1"/>
              </a:solidFill>
              <a:latin typeface="Glacial Indifference" pitchFamily="2" charset="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E579FB2-9084-F24D-8CAC-5E68DB069153}"/>
              </a:ext>
            </a:extLst>
          </p:cNvPr>
          <p:cNvSpPr/>
          <p:nvPr/>
        </p:nvSpPr>
        <p:spPr>
          <a:xfrm rot="16200000">
            <a:off x="5257026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951A5C-36D9-0E4E-92D3-00B5941E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218" y="1877724"/>
            <a:ext cx="1131333" cy="141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78796-31B5-BB42-ADF6-676FC68F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05462">
            <a:off x="8893121" y="2146127"/>
            <a:ext cx="457820" cy="572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8C34A-20D0-5045-A94F-B4D9B6F1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33" y="1965982"/>
            <a:ext cx="932232" cy="1174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C8C4F-1364-F14B-9BF9-374165EE2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656617" y="1959886"/>
            <a:ext cx="935177" cy="11783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C25A3D5-ACD4-A24E-8D43-62266792A287}"/>
              </a:ext>
            </a:extLst>
          </p:cNvPr>
          <p:cNvSpPr/>
          <p:nvPr/>
        </p:nvSpPr>
        <p:spPr>
          <a:xfrm>
            <a:off x="5826034" y="1877724"/>
            <a:ext cx="235132" cy="52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lacial Indifference" charset="0"/>
              <a:ea typeface="Glacial Indifference" charset="0"/>
              <a:cs typeface="Glacial Indifference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099CE-5855-2844-9A56-6ECD7FFA8305}"/>
              </a:ext>
            </a:extLst>
          </p:cNvPr>
          <p:cNvSpPr/>
          <p:nvPr/>
        </p:nvSpPr>
        <p:spPr>
          <a:xfrm>
            <a:off x="6124484" y="2458749"/>
            <a:ext cx="235132" cy="52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lacial Indifference" charset="0"/>
              <a:ea typeface="Glacial Indifference" charset="0"/>
              <a:cs typeface="Glacial Indifference" charset="0"/>
            </a:endParaRPr>
          </a:p>
        </p:txBody>
      </p:sp>
      <p:sp>
        <p:nvSpPr>
          <p:cNvPr id="23" name="Down Arrow 22"/>
          <p:cNvSpPr/>
          <p:nvPr/>
        </p:nvSpPr>
        <p:spPr>
          <a:xfrm rot="10800000">
            <a:off x="4152933" y="5634988"/>
            <a:ext cx="1030955" cy="2691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402351" y="5963014"/>
            <a:ext cx="3157214" cy="5267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methylation</a:t>
            </a:r>
          </a:p>
        </p:txBody>
      </p:sp>
    </p:spTree>
    <p:extLst>
      <p:ext uri="{BB962C8B-B14F-4D97-AF65-F5344CB8AC3E}">
        <p14:creationId xmlns:p14="http://schemas.microsoft.com/office/powerpoint/2010/main" val="293953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CFABFC52-5463-5149-A269-299FBE46A877}"/>
              </a:ext>
            </a:extLst>
          </p:cNvPr>
          <p:cNvSpPr/>
          <p:nvPr/>
        </p:nvSpPr>
        <p:spPr>
          <a:xfrm rot="16200000">
            <a:off x="8224399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171E1E6-00AB-AE48-9B8C-F774082FA54E}"/>
              </a:ext>
            </a:extLst>
          </p:cNvPr>
          <p:cNvSpPr/>
          <p:nvPr/>
        </p:nvSpPr>
        <p:spPr>
          <a:xfrm rot="16200000">
            <a:off x="2283752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674F072-7BBE-5549-9BD7-A057DE1A4240}"/>
              </a:ext>
            </a:extLst>
          </p:cNvPr>
          <p:cNvSpPr/>
          <p:nvPr/>
        </p:nvSpPr>
        <p:spPr>
          <a:xfrm>
            <a:off x="1739861" y="4455670"/>
            <a:ext cx="8814084" cy="1267590"/>
          </a:xfrm>
          <a:prstGeom prst="rightArrow">
            <a:avLst>
              <a:gd name="adj1" fmla="val 50000"/>
              <a:gd name="adj2" fmla="val 52465"/>
            </a:avLst>
          </a:prstGeom>
          <a:gradFill>
            <a:gsLst>
              <a:gs pos="100000">
                <a:srgbClr val="00A499"/>
              </a:gs>
              <a:gs pos="0">
                <a:srgbClr val="00A499">
                  <a:alpha val="2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30295" y="522900"/>
            <a:ext cx="1202350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 Black" panose="020B0A04020102020204" pitchFamily="34" charset="0"/>
              </a:rPr>
              <a:t>Molecular stability and plasticity in biomarker identification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B7122E5-7ED2-AE44-8573-E01F97302359}"/>
              </a:ext>
            </a:extLst>
          </p:cNvPr>
          <p:cNvSpPr/>
          <p:nvPr/>
        </p:nvSpPr>
        <p:spPr>
          <a:xfrm>
            <a:off x="4815840" y="3354680"/>
            <a:ext cx="2560320" cy="1246495"/>
          </a:xfrm>
          <a:custGeom>
            <a:avLst/>
            <a:gdLst>
              <a:gd name="connsiteX0" fmla="*/ 0 w 1893228"/>
              <a:gd name="connsiteY0" fmla="*/ 0 h 2682073"/>
              <a:gd name="connsiteX1" fmla="*/ 1893228 w 1893228"/>
              <a:gd name="connsiteY1" fmla="*/ 0 h 2682073"/>
              <a:gd name="connsiteX2" fmla="*/ 1893228 w 1893228"/>
              <a:gd name="connsiteY2" fmla="*/ 2682073 h 2682073"/>
              <a:gd name="connsiteX3" fmla="*/ 0 w 1893228"/>
              <a:gd name="connsiteY3" fmla="*/ 2682073 h 2682073"/>
              <a:gd name="connsiteX4" fmla="*/ 0 w 1893228"/>
              <a:gd name="connsiteY4" fmla="*/ 0 h 268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228" h="2682073">
                <a:moveTo>
                  <a:pt x="0" y="0"/>
                </a:moveTo>
                <a:lnTo>
                  <a:pt x="1893228" y="0"/>
                </a:lnTo>
                <a:lnTo>
                  <a:pt x="1893228" y="2682073"/>
                </a:lnTo>
                <a:lnTo>
                  <a:pt x="0" y="26820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492394">
              <a:lnSpc>
                <a:spcPct val="90000"/>
              </a:lnSpc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mRNA</a:t>
            </a:r>
          </a:p>
          <a:p>
            <a:pPr algn="ctr" defTabSz="492394">
              <a:lnSpc>
                <a:spcPct val="90000"/>
              </a:lnSpc>
            </a:pPr>
            <a:r>
              <a:rPr lang="en-US" sz="1600" b="1" dirty="0">
                <a:solidFill>
                  <a:srgbClr val="54585A"/>
                </a:solidFill>
                <a:latin typeface="Glacial Indifference" pitchFamily="2" charset="0"/>
              </a:rPr>
              <a:t/>
            </a:r>
            <a:br>
              <a:rPr lang="en-US" sz="1600" b="1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Molecule that carries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DNA “directions” for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protein synthesis</a:t>
            </a:r>
          </a:p>
          <a:p>
            <a:pPr algn="ctr" defTabSz="492394">
              <a:lnSpc>
                <a:spcPct val="90000"/>
              </a:lnSpc>
            </a:pPr>
            <a:endParaRPr lang="en-US" sz="1400" dirty="0">
              <a:solidFill>
                <a:srgbClr val="54585A"/>
              </a:solidFill>
              <a:latin typeface="Glacial Indifference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79A0E8-01E6-7041-BCB2-42FA7417EFB0}"/>
              </a:ext>
            </a:extLst>
          </p:cNvPr>
          <p:cNvSpPr/>
          <p:nvPr/>
        </p:nvSpPr>
        <p:spPr>
          <a:xfrm>
            <a:off x="7625397" y="3354680"/>
            <a:ext cx="2875952" cy="1064394"/>
          </a:xfrm>
          <a:custGeom>
            <a:avLst/>
            <a:gdLst>
              <a:gd name="connsiteX0" fmla="*/ 0 w 1893228"/>
              <a:gd name="connsiteY0" fmla="*/ 0 h 3426545"/>
              <a:gd name="connsiteX1" fmla="*/ 1893228 w 1893228"/>
              <a:gd name="connsiteY1" fmla="*/ 0 h 3426545"/>
              <a:gd name="connsiteX2" fmla="*/ 1893228 w 1893228"/>
              <a:gd name="connsiteY2" fmla="*/ 3426545 h 3426545"/>
              <a:gd name="connsiteX3" fmla="*/ 0 w 1893228"/>
              <a:gd name="connsiteY3" fmla="*/ 3426545 h 3426545"/>
              <a:gd name="connsiteX4" fmla="*/ 0 w 1893228"/>
              <a:gd name="connsiteY4" fmla="*/ 0 h 342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228" h="3426545">
                <a:moveTo>
                  <a:pt x="0" y="0"/>
                </a:moveTo>
                <a:lnTo>
                  <a:pt x="1893228" y="0"/>
                </a:lnTo>
                <a:lnTo>
                  <a:pt x="1893228" y="3426545"/>
                </a:lnTo>
                <a:lnTo>
                  <a:pt x="0" y="34265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Proteins</a:t>
            </a:r>
            <a:endParaRPr lang="en-US" sz="1600" b="1" dirty="0">
              <a:solidFill>
                <a:srgbClr val="54585A"/>
              </a:solidFill>
              <a:latin typeface="Glacial Indifference" pitchFamily="2" charset="0"/>
            </a:endParaRPr>
          </a:p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Primary functional and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structural molecules for all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biological processes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88082F-79F5-D740-B6C7-73D508445466}"/>
              </a:ext>
            </a:extLst>
          </p:cNvPr>
          <p:cNvSpPr/>
          <p:nvPr/>
        </p:nvSpPr>
        <p:spPr>
          <a:xfrm>
            <a:off x="1845249" y="3354680"/>
            <a:ext cx="2560320" cy="1064394"/>
          </a:xfrm>
          <a:custGeom>
            <a:avLst/>
            <a:gdLst>
              <a:gd name="connsiteX0" fmla="*/ 0 w 1838009"/>
              <a:gd name="connsiteY0" fmla="*/ 0 h 1424851"/>
              <a:gd name="connsiteX1" fmla="*/ 1838009 w 1838009"/>
              <a:gd name="connsiteY1" fmla="*/ 0 h 1424851"/>
              <a:gd name="connsiteX2" fmla="*/ 1838009 w 1838009"/>
              <a:gd name="connsiteY2" fmla="*/ 1424851 h 1424851"/>
              <a:gd name="connsiteX3" fmla="*/ 0 w 1838009"/>
              <a:gd name="connsiteY3" fmla="*/ 1424851 h 1424851"/>
              <a:gd name="connsiteX4" fmla="*/ 0 w 1838009"/>
              <a:gd name="connsiteY4" fmla="*/ 0 h 142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009" h="1424851">
                <a:moveTo>
                  <a:pt x="0" y="0"/>
                </a:moveTo>
                <a:lnTo>
                  <a:pt x="1838009" y="0"/>
                </a:lnTo>
                <a:lnTo>
                  <a:pt x="1838009" y="1424851"/>
                </a:lnTo>
                <a:lnTo>
                  <a:pt x="0" y="14248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b="1" dirty="0">
                <a:solidFill>
                  <a:srgbClr val="54585A"/>
                </a:solidFill>
                <a:latin typeface="Glacial Indifference" pitchFamily="2" charset="0"/>
              </a:rPr>
              <a:t>DNA</a:t>
            </a:r>
            <a:endParaRPr lang="en-US" sz="1600" b="1" dirty="0">
              <a:solidFill>
                <a:srgbClr val="54585A"/>
              </a:solidFill>
              <a:latin typeface="Glacial Indifference" pitchFamily="2" charset="0"/>
            </a:endParaRPr>
          </a:p>
          <a:p>
            <a:pPr algn="ctr" defTabSz="378765">
              <a:spcBef>
                <a:spcPts val="1108"/>
              </a:spcBef>
              <a:buClr>
                <a:srgbClr val="005C42"/>
              </a:buClr>
            </a:pP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Hereditary material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that encodes functional </a:t>
            </a:r>
            <a:b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</a:br>
            <a:r>
              <a:rPr lang="en-US" sz="1400" dirty="0">
                <a:solidFill>
                  <a:srgbClr val="54585A"/>
                </a:solidFill>
                <a:latin typeface="Glacial Indifference" pitchFamily="2" charset="0"/>
              </a:rPr>
              <a:t>biological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E5BF6-4D7E-6746-9876-0D330CA51F7D}"/>
              </a:ext>
            </a:extLst>
          </p:cNvPr>
          <p:cNvSpPr txBox="1"/>
          <p:nvPr/>
        </p:nvSpPr>
        <p:spPr>
          <a:xfrm>
            <a:off x="1739860" y="5514843"/>
            <a:ext cx="292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4585A"/>
                </a:solidFill>
                <a:latin typeface="Glacial Indifference" charset="0"/>
              </a:rPr>
              <a:t>one and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4FB30-D003-C441-8BDE-4C5FDBA07A09}"/>
              </a:ext>
            </a:extLst>
          </p:cNvPr>
          <p:cNvSpPr txBox="1"/>
          <p:nvPr/>
        </p:nvSpPr>
        <p:spPr>
          <a:xfrm>
            <a:off x="7625397" y="5484395"/>
            <a:ext cx="274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4585A"/>
                </a:solidFill>
                <a:latin typeface="Glacial Indifference" charset="0"/>
              </a:rPr>
              <a:t>repeat regularly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CEB41-DBBE-3544-B09C-A535DDBAE041}"/>
              </a:ext>
            </a:extLst>
          </p:cNvPr>
          <p:cNvCxnSpPr>
            <a:cxnSpLocks/>
          </p:cNvCxnSpPr>
          <p:nvPr/>
        </p:nvCxnSpPr>
        <p:spPr>
          <a:xfrm>
            <a:off x="4677889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6CAA55-691E-3840-B788-65EC7B569E59}"/>
              </a:ext>
            </a:extLst>
          </p:cNvPr>
          <p:cNvCxnSpPr>
            <a:cxnSpLocks/>
          </p:cNvCxnSpPr>
          <p:nvPr/>
        </p:nvCxnSpPr>
        <p:spPr>
          <a:xfrm>
            <a:off x="7615917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B321B0-9B51-F34A-999D-473A8815B44B}"/>
              </a:ext>
            </a:extLst>
          </p:cNvPr>
          <p:cNvCxnSpPr>
            <a:cxnSpLocks/>
          </p:cNvCxnSpPr>
          <p:nvPr/>
        </p:nvCxnSpPr>
        <p:spPr>
          <a:xfrm>
            <a:off x="1739861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6ACD30-FA81-B64C-905F-4518ABFA0C40}"/>
              </a:ext>
            </a:extLst>
          </p:cNvPr>
          <p:cNvCxnSpPr>
            <a:cxnSpLocks/>
          </p:cNvCxnSpPr>
          <p:nvPr/>
        </p:nvCxnSpPr>
        <p:spPr>
          <a:xfrm>
            <a:off x="10553944" y="1690688"/>
            <a:ext cx="0" cy="4184068"/>
          </a:xfrm>
          <a:prstGeom prst="line">
            <a:avLst/>
          </a:prstGeom>
          <a:ln w="15875" cap="rnd">
            <a:solidFill>
              <a:srgbClr val="70737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C76466-FADE-0D47-94A6-21AFDF05FC7C}"/>
              </a:ext>
            </a:extLst>
          </p:cNvPr>
          <p:cNvSpPr txBox="1"/>
          <p:nvPr/>
        </p:nvSpPr>
        <p:spPr>
          <a:xfrm>
            <a:off x="2079021" y="4772633"/>
            <a:ext cx="803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lacial Indifference" pitchFamily="2" charset="0"/>
              </a:rPr>
              <a:t>From static to dynamic measurements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E579FB2-9084-F24D-8CAC-5E68DB069153}"/>
              </a:ext>
            </a:extLst>
          </p:cNvPr>
          <p:cNvSpPr/>
          <p:nvPr/>
        </p:nvSpPr>
        <p:spPr>
          <a:xfrm rot="16200000">
            <a:off x="5257026" y="1680056"/>
            <a:ext cx="1677948" cy="1446507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101600">
              <a:srgbClr val="006BA6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lacial Indifference" charset="0"/>
                <a:ea typeface="Glacial Indifference" charset="0"/>
                <a:cs typeface="Glacial Indifference" charset="0"/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951A5C-36D9-0E4E-92D3-00B5941E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218" y="1877724"/>
            <a:ext cx="1131333" cy="141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78796-31B5-BB42-ADF6-676FC68F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05462">
            <a:off x="8893121" y="2146127"/>
            <a:ext cx="457820" cy="572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8C34A-20D0-5045-A94F-B4D9B6F1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33" y="1965982"/>
            <a:ext cx="932232" cy="1174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C8C4F-1364-F14B-9BF9-374165EE2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656617" y="1959886"/>
            <a:ext cx="935177" cy="11783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C25A3D5-ACD4-A24E-8D43-62266792A287}"/>
              </a:ext>
            </a:extLst>
          </p:cNvPr>
          <p:cNvSpPr/>
          <p:nvPr/>
        </p:nvSpPr>
        <p:spPr>
          <a:xfrm>
            <a:off x="5826034" y="1877724"/>
            <a:ext cx="235132" cy="52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lacial Indifference" charset="0"/>
              <a:ea typeface="Glacial Indifference" charset="0"/>
              <a:cs typeface="Glacial Indifference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099CE-5855-2844-9A56-6ECD7FFA8305}"/>
              </a:ext>
            </a:extLst>
          </p:cNvPr>
          <p:cNvSpPr/>
          <p:nvPr/>
        </p:nvSpPr>
        <p:spPr>
          <a:xfrm>
            <a:off x="6124484" y="2458749"/>
            <a:ext cx="235132" cy="52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lacial Indifference" charset="0"/>
              <a:ea typeface="Glacial Indifference" charset="0"/>
              <a:cs typeface="Glacial Indifference" charset="0"/>
            </a:endParaRPr>
          </a:p>
        </p:txBody>
      </p:sp>
      <p:sp>
        <p:nvSpPr>
          <p:cNvPr id="23" name="Down Arrow 22"/>
          <p:cNvSpPr/>
          <p:nvPr/>
        </p:nvSpPr>
        <p:spPr>
          <a:xfrm rot="10800000">
            <a:off x="4152933" y="5634988"/>
            <a:ext cx="1030955" cy="2691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772246" y="6004320"/>
            <a:ext cx="4087188" cy="644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 Black" panose="020B0A04020102020204" pitchFamily="34" charset="0"/>
              </a:rPr>
              <a:t>DNA methylation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55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9891" y="1184947"/>
            <a:ext cx="706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LINE-1 COBRA Forward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5’-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TTGAGTTGTGGTGGGTTTTATTTAG-3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LINE-1 COBRA Reverse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5’-TCATCTCACTAAAAAATACCAAACA-3’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891" y="23517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LINE1 -EF ATTTTATATTTGGTTTAGAGGG 359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LINE1 -ER ATCAAAAATCAAAAACCCACTT 360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LINE-IF TTTTATATTTG GTTTAG AG GG 361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LINE-IR-Bio [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Roboto"/>
              </a:rPr>
              <a:t>Btn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]TCAAAAATCAAAAACCCACTT 362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9606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6" y="674703"/>
            <a:ext cx="101536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35039"/>
              </p:ext>
            </p:extLst>
          </p:nvPr>
        </p:nvGraphicFramePr>
        <p:xfrm>
          <a:off x="429111" y="1314740"/>
          <a:ext cx="11364684" cy="5128316"/>
        </p:xfrm>
        <a:graphic>
          <a:graphicData uri="http://schemas.openxmlformats.org/drawingml/2006/table">
            <a:tbl>
              <a:tblPr/>
              <a:tblGrid>
                <a:gridCol w="1894114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1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2A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2B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3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4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50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Name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Ferroportin-related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Gene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71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Protein Produced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8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76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Inheritance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7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Function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Organ Damage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Age of Onset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5494" y="270589"/>
            <a:ext cx="7444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Genetic etiology of hemochromatosis</a:t>
            </a:r>
          </a:p>
        </p:txBody>
      </p:sp>
    </p:spTree>
    <p:extLst>
      <p:ext uri="{BB962C8B-B14F-4D97-AF65-F5344CB8AC3E}">
        <p14:creationId xmlns:p14="http://schemas.microsoft.com/office/powerpoint/2010/main" val="10733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" y="1457325"/>
            <a:ext cx="6990382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773" y="218957"/>
            <a:ext cx="894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HFE-Hemochromatosis and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migrations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6621" y="1413569"/>
            <a:ext cx="40318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HFE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C282Y, ~6000 years ago</a:t>
            </a:r>
            <a:endParaRPr lang="en-US" dirty="0">
              <a:solidFill>
                <a:srgbClr val="343536"/>
              </a:solidFill>
              <a:latin typeface="Source Sans Pro"/>
            </a:endParaRP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85–90%: Northern European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Descent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60%: Mediterranean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populations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b="1" dirty="0">
                <a:solidFill>
                  <a:srgbClr val="343536"/>
                </a:solidFill>
                <a:latin typeface="Source Sans Pro"/>
              </a:rPr>
              <a:t>0% in Asian population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9278" y="4781550"/>
            <a:ext cx="4562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C282Y allele is the major cause of hemochromatosis as a result of excessive iron absorption. The mutation arose in continental Europe </a:t>
            </a:r>
            <a:r>
              <a:rPr lang="en-US" sz="1400" b="1" i="0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 earlier than 6,000 years ago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coinciding with the arrival of the Neolithic agricultural revolution. 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5675" y="1075551"/>
            <a:ext cx="330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Neolithic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Agricultural Revolution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14822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C282Y  ~6000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7725" y="1851541"/>
            <a:ext cx="180975" cy="501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28700" y="2219325"/>
            <a:ext cx="5026727" cy="2099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3773" y="5778515"/>
            <a:ext cx="6714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WM,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C282Y mutation of the HFE gene is not found in Chinese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haemochromatotic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patients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multicentre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retrospective study. Hong Kong Med J 2000;6:153-158.</a:t>
            </a:r>
          </a:p>
        </p:txBody>
      </p:sp>
    </p:spTree>
    <p:extLst>
      <p:ext uri="{BB962C8B-B14F-4D97-AF65-F5344CB8AC3E}">
        <p14:creationId xmlns:p14="http://schemas.microsoft.com/office/powerpoint/2010/main" val="18686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6982"/>
          <a:stretch/>
        </p:blipFill>
        <p:spPr>
          <a:xfrm>
            <a:off x="55087" y="1608464"/>
            <a:ext cx="6312664" cy="211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91" y="220322"/>
            <a:ext cx="11053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Novel loci affecting iron homeostasis and their effects in individuals at risk for hemochromatosis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89" t="23830" b="53623"/>
          <a:stretch/>
        </p:blipFill>
        <p:spPr>
          <a:xfrm>
            <a:off x="358050" y="4023728"/>
            <a:ext cx="6004590" cy="204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849" t="36562" r="95839" b="46354"/>
          <a:stretch/>
        </p:blipFill>
        <p:spPr>
          <a:xfrm>
            <a:off x="-534317" y="2615006"/>
            <a:ext cx="892366" cy="221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38" t="92974"/>
          <a:stretch/>
        </p:blipFill>
        <p:spPr>
          <a:xfrm>
            <a:off x="602257" y="5993175"/>
            <a:ext cx="5760383" cy="6406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3040" y="58951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Benyamin B,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Esko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Ried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JS,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Radhakrishnan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Vermeulen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Traglia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Gogele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et al. Novel loci affecting iron homeostasis and their effects in individuals at risk for hemochromatosis.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2014;5:4926.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837320" y="2475968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In 2014, Benyamin and colleagues: GWAS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61600" y="1622682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ora"/>
              </a:rPr>
              <a:t>HFE, HJV, HAMP, TFR2, SLC40A1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343133" y="2094571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91518" y="2816919"/>
            <a:ext cx="30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Discovery: 23,986 samples</a:t>
            </a:r>
          </a:p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Validation:  24,986 samples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28792" y="4002813"/>
            <a:ext cx="5154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Lora"/>
              </a:rPr>
              <a:t>11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genome-wide-significant (P&lt;5 × 10−8) loci, some including known iron-related genes (HFE, </a:t>
            </a:r>
            <a:r>
              <a:rPr lang="en-US" sz="1600" b="0" i="1" dirty="0" smtClean="0">
                <a:solidFill>
                  <a:srgbClr val="222222"/>
                </a:solidFill>
                <a:effectLst/>
                <a:latin typeface="Lora"/>
              </a:rPr>
              <a:t>SLC40A1, TF, TFR2, TFRC, TMPRSS6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 and others novel (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ABO, ARNTL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FADS2, NAT2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TEX14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). </a:t>
            </a: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8283084" y="3559173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28792" y="5258387"/>
            <a:ext cx="3968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Lora"/>
              </a:rPr>
              <a:t>Limitation</a:t>
            </a:r>
            <a:r>
              <a:rPr lang="en-US" sz="1600" i="1" dirty="0" smtClean="0">
                <a:solidFill>
                  <a:srgbClr val="7030A0"/>
                </a:solidFill>
                <a:latin typeface="Lora"/>
              </a:rPr>
              <a:t>: conventional statistic models</a:t>
            </a:r>
            <a:endParaRPr lang="en-US" sz="1600" i="1" dirty="0">
              <a:solidFill>
                <a:srgbClr val="7030A0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124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848850" cy="1096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Exome-wide, Gene-based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266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Recessive </a:t>
            </a:r>
            <a:r>
              <a:rPr lang="en-US" sz="2400" dirty="0" err="1" smtClean="0"/>
              <a:t>Diplotype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22134" y="4126010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84330" y="4904473"/>
            <a:ext cx="962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Gene-by-Gene Scanning to Identify Disease Genes 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5887" y="3381345"/>
            <a:ext cx="129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ite by site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271946" y="3311121"/>
            <a:ext cx="1875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egion by region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4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16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12473</TotalTime>
  <Words>2179</Words>
  <Application>Microsoft Office PowerPoint</Application>
  <PresentationFormat>Widescreen</PresentationFormat>
  <Paragraphs>510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0" baseType="lpstr">
      <vt:lpstr>Adobe Gothic Std B</vt:lpstr>
      <vt:lpstr>SimSun</vt:lpstr>
      <vt:lpstr>AdvOTa851a675.B</vt:lpstr>
      <vt:lpstr>AdvTimes</vt:lpstr>
      <vt:lpstr>Aharoni</vt:lpstr>
      <vt:lpstr>Arial</vt:lpstr>
      <vt:lpstr>Arial</vt:lpstr>
      <vt:lpstr>Arial Black</vt:lpstr>
      <vt:lpstr>Calibri</vt:lpstr>
      <vt:lpstr>Calibri Light</vt:lpstr>
      <vt:lpstr>Cambria Math</vt:lpstr>
      <vt:lpstr>等线</vt:lpstr>
      <vt:lpstr>Glacial Indifference</vt:lpstr>
      <vt:lpstr>Helvetica W01 Roman</vt:lpstr>
      <vt:lpstr>inherit</vt:lpstr>
      <vt:lpstr>Lora</vt:lpstr>
      <vt:lpstr>proxima_nova_rgregular</vt:lpstr>
      <vt:lpstr>Roboto</vt:lpstr>
      <vt:lpstr>黑体</vt:lpstr>
      <vt:lpstr>Source Sans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Higher Power of Recessive Diplotype Scan benefits PMRP</vt:lpstr>
      <vt:lpstr>Mapping Hemochromatosis Genes using a Novel Recessive Diplotype approach in PMRP</vt:lpstr>
      <vt:lpstr>PowerPoint Presentation</vt:lpstr>
      <vt:lpstr>Quantile-Quantile Plot</vt:lpstr>
      <vt:lpstr>FGF6: molecular evolution and biological function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329</cp:revision>
  <dcterms:created xsi:type="dcterms:W3CDTF">2019-03-12T16:40:29Z</dcterms:created>
  <dcterms:modified xsi:type="dcterms:W3CDTF">2019-04-18T17:59:35Z</dcterms:modified>
</cp:coreProperties>
</file>